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55" r:id="rId1"/>
  </p:sldMasterIdLst>
  <p:notesMasterIdLst>
    <p:notesMasterId r:id="rId39"/>
  </p:notesMasterIdLst>
  <p:handoutMasterIdLst>
    <p:handoutMasterId r:id="rId40"/>
  </p:handoutMasterIdLst>
  <p:sldIdLst>
    <p:sldId id="257" r:id="rId2"/>
    <p:sldId id="272" r:id="rId3"/>
    <p:sldId id="306" r:id="rId4"/>
    <p:sldId id="300" r:id="rId5"/>
    <p:sldId id="277" r:id="rId6"/>
    <p:sldId id="278" r:id="rId7"/>
    <p:sldId id="307" r:id="rId8"/>
    <p:sldId id="273" r:id="rId9"/>
    <p:sldId id="274" r:id="rId10"/>
    <p:sldId id="280" r:id="rId11"/>
    <p:sldId id="279" r:id="rId12"/>
    <p:sldId id="275" r:id="rId13"/>
    <p:sldId id="302" r:id="rId14"/>
    <p:sldId id="281" r:id="rId15"/>
    <p:sldId id="301" r:id="rId16"/>
    <p:sldId id="303" r:id="rId17"/>
    <p:sldId id="317" r:id="rId18"/>
    <p:sldId id="322" r:id="rId19"/>
    <p:sldId id="308" r:id="rId20"/>
    <p:sldId id="319" r:id="rId21"/>
    <p:sldId id="320" r:id="rId22"/>
    <p:sldId id="282" r:id="rId23"/>
    <p:sldId id="283" r:id="rId24"/>
    <p:sldId id="323" r:id="rId25"/>
    <p:sldId id="286" r:id="rId26"/>
    <p:sldId id="309" r:id="rId27"/>
    <p:sldId id="311" r:id="rId28"/>
    <p:sldId id="312" r:id="rId29"/>
    <p:sldId id="313" r:id="rId30"/>
    <p:sldId id="314" r:id="rId31"/>
    <p:sldId id="315" r:id="rId32"/>
    <p:sldId id="324" r:id="rId33"/>
    <p:sldId id="318" r:id="rId34"/>
    <p:sldId id="256" r:id="rId35"/>
    <p:sldId id="325" r:id="rId36"/>
    <p:sldId id="305" r:id="rId37"/>
    <p:sldId id="285" r:id="rId38"/>
  </p:sldIdLst>
  <p:sldSz cx="9144000" cy="6858000" type="screen4x3"/>
  <p:notesSz cx="7302500" cy="95885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8765" autoAdjust="0"/>
  </p:normalViewPr>
  <p:slideViewPr>
    <p:cSldViewPr>
      <p:cViewPr>
        <p:scale>
          <a:sx n="80" d="100"/>
          <a:sy n="80" d="100"/>
        </p:scale>
        <p:origin x="-1272" y="-3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165475"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ltLang="zh-CN"/>
          </a:p>
        </p:txBody>
      </p:sp>
      <p:sp>
        <p:nvSpPr>
          <p:cNvPr id="43011" name="Rectangle 3"/>
          <p:cNvSpPr>
            <a:spLocks noGrp="1" noChangeArrowheads="1"/>
          </p:cNvSpPr>
          <p:nvPr>
            <p:ph type="dt" sz="quarter" idx="1"/>
          </p:nvPr>
        </p:nvSpPr>
        <p:spPr bwMode="auto">
          <a:xfrm>
            <a:off x="4135438" y="0"/>
            <a:ext cx="3165475"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A1BA6A21-E3C3-40EE-A221-74EFA7CC8B03}" type="datetimeFigureOut">
              <a:rPr lang="zh-CN" altLang="en-US"/>
              <a:pPr/>
              <a:t>2011-4-25</a:t>
            </a:fld>
            <a:endParaRPr lang="en-US" altLang="zh-CN"/>
          </a:p>
        </p:txBody>
      </p:sp>
      <p:sp>
        <p:nvSpPr>
          <p:cNvPr id="43012" name="Rectangle 4"/>
          <p:cNvSpPr>
            <a:spLocks noGrp="1" noChangeArrowheads="1"/>
          </p:cNvSpPr>
          <p:nvPr>
            <p:ph type="ftr" sz="quarter" idx="2"/>
          </p:nvPr>
        </p:nvSpPr>
        <p:spPr bwMode="auto">
          <a:xfrm>
            <a:off x="0" y="9107488"/>
            <a:ext cx="316547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ltLang="zh-CN"/>
          </a:p>
        </p:txBody>
      </p:sp>
      <p:sp>
        <p:nvSpPr>
          <p:cNvPr id="43013" name="Rectangle 5"/>
          <p:cNvSpPr>
            <a:spLocks noGrp="1" noChangeArrowheads="1"/>
          </p:cNvSpPr>
          <p:nvPr>
            <p:ph type="sldNum" sz="quarter" idx="3"/>
          </p:nvPr>
        </p:nvSpPr>
        <p:spPr bwMode="auto">
          <a:xfrm>
            <a:off x="4135438" y="9107488"/>
            <a:ext cx="316547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A3F325EC-72E5-45E5-A532-B8C3D34E9EF2}" type="slidenum">
              <a:rPr lang="zh-CN" altLang="en-US"/>
              <a:pPr/>
              <a:t>‹#›</a:t>
            </a:fld>
            <a:endParaRPr lang="en-US" altLang="zh-CN"/>
          </a:p>
        </p:txBody>
      </p:sp>
    </p:spTree>
    <p:extLst>
      <p:ext uri="{BB962C8B-B14F-4D97-AF65-F5344CB8AC3E}">
        <p14:creationId xmlns="" xmlns:p14="http://schemas.microsoft.com/office/powerpoint/2010/main" val="176426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5475" cy="479425"/>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4135438" y="0"/>
            <a:ext cx="3165475" cy="4794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9D0A7A6-8E17-4D09-9FB3-E6BA2FA68DD7}" type="datetimeFigureOut">
              <a:rPr lang="en-US"/>
              <a:pPr/>
              <a:t>4/25/2011</a:t>
            </a:fld>
            <a:endParaRPr lang="en-US"/>
          </a:p>
        </p:txBody>
      </p:sp>
      <p:sp>
        <p:nvSpPr>
          <p:cNvPr id="4" name="Slide Image Placeholder 3"/>
          <p:cNvSpPr>
            <a:spLocks noGrp="1" noRot="1" noChangeAspect="1"/>
          </p:cNvSpPr>
          <p:nvPr>
            <p:ph type="sldImg" idx="2"/>
          </p:nvPr>
        </p:nvSpPr>
        <p:spPr>
          <a:xfrm>
            <a:off x="1254125" y="719138"/>
            <a:ext cx="4794250" cy="3595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30250" y="4554538"/>
            <a:ext cx="5842000" cy="43148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07488"/>
            <a:ext cx="3165475" cy="479425"/>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4135438" y="9107488"/>
            <a:ext cx="3165475" cy="4794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7308E49-1957-4344-8F5A-7CCD5512FB99}" type="slidenum">
              <a:rPr lang="en-US"/>
              <a:pPr/>
              <a:t>‹#›</a:t>
            </a:fld>
            <a:endParaRPr lang="en-US"/>
          </a:p>
        </p:txBody>
      </p:sp>
    </p:spTree>
    <p:extLst>
      <p:ext uri="{BB962C8B-B14F-4D97-AF65-F5344CB8AC3E}">
        <p14:creationId xmlns="" xmlns:p14="http://schemas.microsoft.com/office/powerpoint/2010/main" val="19441139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7C5DFA5-434D-4E74-B8C0-C65BAF03DD8A}" type="slidenum">
              <a:rPr lang="en-US"/>
              <a:pPr eaLnBrk="1" hangingPunct="1"/>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5F13154-EB52-48DD-9C1D-E83045F34651}" type="slidenum">
              <a:rPr lang="en-US"/>
              <a:pPr eaLnBrk="1" hangingPunct="1"/>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758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52B56C7-4AA8-4CC6-A69E-C9B4F1A0B417}" type="slidenum">
              <a:rPr lang="en-US"/>
              <a:pPr eaLnBrk="1" hangingPunct="1"/>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861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CF10875-CB9D-4CA7-A97C-9D659029ADF4}" type="slidenum">
              <a:rPr lang="en-US"/>
              <a:pPr eaLnBrk="1" hangingPunct="1"/>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963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5CC1B3B-502D-415A-A47F-D7FF2992E1B0}" type="slidenum">
              <a:rPr lang="en-US"/>
              <a:pPr eaLnBrk="1" hangingPunct="1"/>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066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1192206-645F-4CCA-8C03-9D445683FA65}" type="slidenum">
              <a:rPr lang="en-US"/>
              <a:pPr eaLnBrk="1" hangingPunct="1"/>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AE62EDD-4FAD-4CCC-B9E8-CE32F4C34536}" type="slidenum">
              <a:rPr lang="en-US"/>
              <a:pPr eaLnBrk="1" hangingPunct="1"/>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C9FA378-C437-4834-B105-86CDF8532128}" type="slidenum">
              <a:rPr lang="en-US"/>
              <a:pPr eaLnBrk="1" hangingPunct="1"/>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373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6787BE8-B7A2-42B5-8746-7F1C09379C21}" type="slidenum">
              <a:rPr lang="en-US"/>
              <a:pPr eaLnBrk="1" hangingPunct="1"/>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277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87948D70-5F88-46DF-AAD2-1E2F025380BB}" type="slidenum">
              <a:rPr lang="en-US" altLang="zh-CN"/>
              <a:pPr eaLnBrk="1" hangingPunct="1"/>
              <a:t>27</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379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98B99E55-3D52-4F52-B920-BD42A0444007}" type="slidenum">
              <a:rPr lang="en-US" altLang="zh-CN"/>
              <a:pPr eaLnBrk="1" hangingPunct="1"/>
              <a:t>28</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B0B6A79-F2AB-49C8-80FC-96429925F5EC}" type="slidenum">
              <a:rPr lang="en-US"/>
              <a:pPr eaLnBrk="1" hangingPunct="1"/>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482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BBF84D9C-AB53-4071-AB88-A4149BEBD2B6}" type="slidenum">
              <a:rPr lang="en-US" altLang="zh-CN"/>
              <a:pPr eaLnBrk="1" hangingPunct="1"/>
              <a:t>29</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584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14AEBCB5-5769-4EF6-B8CB-4E050FFA70A5}" type="slidenum">
              <a:rPr lang="en-US" altLang="zh-CN"/>
              <a:pPr eaLnBrk="1" hangingPunct="1"/>
              <a:t>30</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686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2FCD487C-7942-432E-AFA8-2E862BF28EB8}" type="slidenum">
              <a:rPr lang="en-US" altLang="zh-CN"/>
              <a:pPr eaLnBrk="1" hangingPunct="1"/>
              <a:t>31</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47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CBF42C9-9256-4D7B-A0D5-240F1D455611}" type="slidenum">
              <a:rPr lang="en-US"/>
              <a:pPr eaLnBrk="1" hangingPunct="1"/>
              <a:t>34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782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1160EE1-49EE-4A6F-BBEB-B3D767A7E011}" type="slidenum">
              <a:rPr lang="en-US"/>
              <a:pPr eaLnBrk="1" hangingPunct="1"/>
              <a:t>36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885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0AAB1FF-7707-43BB-8991-1D83814B079C}" type="slidenum">
              <a:rPr lang="en-US"/>
              <a:pPr eaLnBrk="1" hangingPunct="1"/>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DA95A7E-A707-41AF-B6EE-268766289C3D}" type="slidenum">
              <a:rPr lang="en-US"/>
              <a:pPr eaLnBrk="1" hangingPunct="1"/>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A5D962C-F6A4-4727-BCB6-C241CCA0DAA6}" type="slidenum">
              <a:rPr lang="en-US"/>
              <a:pPr eaLnBrk="1" hangingPunct="1"/>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30321E5-1D5C-41CA-88E3-1107A3F3F25D}" type="slidenum">
              <a:rPr lang="en-US"/>
              <a:pPr eaLnBrk="1" hangingPunct="1"/>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20B452D-B606-4B08-A4EF-B8C2650DBD3D}" type="slidenum">
              <a:rPr lang="en-US"/>
              <a:pPr eaLnBrk="1" hangingPunct="1"/>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1A45F93-893A-4E17-8B3F-24A4A3D3B815}" type="slidenum">
              <a:rPr lang="en-US"/>
              <a:pPr eaLnBrk="1" hangingPunct="1"/>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6B3C4D3-0757-4117-9FA1-F015B9D3A22E}" type="slidenum">
              <a:rPr lang="en-US"/>
              <a:pPr eaLnBrk="1" hangingPunct="1"/>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55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7807C1C-E189-4664-A864-CC60D84D92C0}" type="slidenum">
              <a:rPr lang="en-US"/>
              <a:pPr eaLnBrk="1" hangingPunct="1"/>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5" name="Date Placeholder 29"/>
          <p:cNvSpPr>
            <a:spLocks noGrp="1"/>
          </p:cNvSpPr>
          <p:nvPr>
            <p:ph type="dt" sz="half" idx="10"/>
          </p:nvPr>
        </p:nvSpPr>
        <p:spPr/>
        <p:txBody>
          <a:bodyPr/>
          <a:lstStyle>
            <a:lvl1pPr>
              <a:defRPr/>
            </a:lvl1pPr>
          </a:lstStyle>
          <a:p>
            <a:fld id="{2E0C0E50-4585-4055-A497-BC7B3AC48329}" type="datetimeFigureOut">
              <a:rPr lang="zh-CN" altLang="en-US"/>
              <a:pPr/>
              <a:t>2011-4-25</a:t>
            </a:fld>
            <a:endParaRPr lang="en-US" altLang="zh-CN"/>
          </a:p>
        </p:txBody>
      </p:sp>
      <p:sp>
        <p:nvSpPr>
          <p:cNvPr id="6" name="Footer Placeholder 18"/>
          <p:cNvSpPr>
            <a:spLocks noGrp="1"/>
          </p:cNvSpPr>
          <p:nvPr>
            <p:ph type="ftr" sz="quarter" idx="11"/>
          </p:nvPr>
        </p:nvSpPr>
        <p:spPr/>
        <p:txBody>
          <a:bodyPr/>
          <a:lstStyle>
            <a:lvl1pPr>
              <a:defRPr/>
            </a:lvl1pPr>
          </a:lstStyle>
          <a:p>
            <a:endParaRPr lang="zh-CN" altLang="en-US"/>
          </a:p>
        </p:txBody>
      </p:sp>
      <p:sp>
        <p:nvSpPr>
          <p:cNvPr id="7" name="Slide Number Placeholder 26"/>
          <p:cNvSpPr>
            <a:spLocks noGrp="1"/>
          </p:cNvSpPr>
          <p:nvPr>
            <p:ph type="sldNum" sz="quarter" idx="12"/>
          </p:nvPr>
        </p:nvSpPr>
        <p:spPr/>
        <p:txBody>
          <a:bodyPr/>
          <a:lstStyle>
            <a:lvl1pPr>
              <a:defRPr/>
            </a:lvl1pPr>
          </a:lstStyle>
          <a:p>
            <a:fld id="{55ED3C6E-294F-404A-BCFC-56FD5171E5B3}" type="slidenum">
              <a:rPr lang="zh-CN" altLang="en-US"/>
              <a:pPr/>
              <a:t>‹#›</a:t>
            </a:fld>
            <a:endParaRPr lang="en-US" altLang="zh-CN"/>
          </a:p>
        </p:txBody>
      </p:sp>
    </p:spTree>
    <p:extLst>
      <p:ext uri="{BB962C8B-B14F-4D97-AF65-F5344CB8AC3E}">
        <p14:creationId xmlns="" xmlns:p14="http://schemas.microsoft.com/office/powerpoint/2010/main" val="902477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303FC44D-10F9-4D14-A517-97281D5CCD1C}" type="datetimeFigureOut">
              <a:rPr lang="zh-CN" altLang="en-US"/>
              <a:pPr/>
              <a:t>2011-4-25</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DE60A01C-28AF-41BE-8B54-B1BD07079B5E}" type="slidenum">
              <a:rPr lang="zh-CN" altLang="en-US"/>
              <a:pPr/>
              <a:t>‹#›</a:t>
            </a:fld>
            <a:endParaRPr lang="en-US" altLang="zh-CN"/>
          </a:p>
        </p:txBody>
      </p:sp>
    </p:spTree>
    <p:extLst>
      <p:ext uri="{BB962C8B-B14F-4D97-AF65-F5344CB8AC3E}">
        <p14:creationId xmlns="" xmlns:p14="http://schemas.microsoft.com/office/powerpoint/2010/main" val="3631798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B65706C3-3342-4D8E-9150-012740AB8114}" type="datetimeFigureOut">
              <a:rPr lang="zh-CN" altLang="en-US"/>
              <a:pPr/>
              <a:t>2011-4-25</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70859872-64CE-42E0-B1C0-58FD8A908A48}" type="slidenum">
              <a:rPr lang="zh-CN" altLang="en-US"/>
              <a:pPr/>
              <a:t>‹#›</a:t>
            </a:fld>
            <a:endParaRPr lang="en-US" altLang="zh-CN"/>
          </a:p>
        </p:txBody>
      </p:sp>
    </p:spTree>
    <p:extLst>
      <p:ext uri="{BB962C8B-B14F-4D97-AF65-F5344CB8AC3E}">
        <p14:creationId xmlns="" xmlns:p14="http://schemas.microsoft.com/office/powerpoint/2010/main" val="24134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9"/>
          <p:cNvSpPr>
            <a:spLocks noGrp="1"/>
          </p:cNvSpPr>
          <p:nvPr>
            <p:ph type="dt" sz="half" idx="10"/>
          </p:nvPr>
        </p:nvSpPr>
        <p:spPr/>
        <p:txBody>
          <a:bodyPr/>
          <a:lstStyle>
            <a:lvl1pPr>
              <a:defRPr/>
            </a:lvl1pPr>
          </a:lstStyle>
          <a:p>
            <a:fld id="{83BAA6FE-7A54-4DB1-A9C3-C1F17183955A}" type="datetimeFigureOut">
              <a:rPr lang="zh-CN" altLang="en-US"/>
              <a:pPr/>
              <a:t>2011-4-25</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AC2F9526-66FC-4851-B3B3-CE352B9B7A0C}" type="slidenum">
              <a:rPr lang="zh-CN" altLang="en-US"/>
              <a:pPr/>
              <a:t>‹#›</a:t>
            </a:fld>
            <a:endParaRPr lang="en-US" altLang="zh-CN"/>
          </a:p>
        </p:txBody>
      </p:sp>
    </p:spTree>
    <p:extLst>
      <p:ext uri="{BB962C8B-B14F-4D97-AF65-F5344CB8AC3E}">
        <p14:creationId xmlns="" xmlns:p14="http://schemas.microsoft.com/office/powerpoint/2010/main" val="1195152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352677"/>
            <a:ext cx="7772400" cy="1509712"/>
          </a:xfrm>
        </p:spPr>
        <p:txBody>
          <a:bodyPr/>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fld id="{9E5FD507-37E1-45D2-B372-5FC531C6FE16}" type="datetimeFigureOut">
              <a:rPr lang="zh-CN" altLang="en-US"/>
              <a:pPr/>
              <a:t>2011-4-25</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F0DC3602-F19A-438D-9121-CA698C52D8D6}" type="slidenum">
              <a:rPr lang="zh-CN" altLang="en-US"/>
              <a:pPr/>
              <a:t>‹#›</a:t>
            </a:fld>
            <a:endParaRPr lang="en-US" altLang="zh-CN"/>
          </a:p>
        </p:txBody>
      </p:sp>
    </p:spTree>
    <p:extLst>
      <p:ext uri="{BB962C8B-B14F-4D97-AF65-F5344CB8AC3E}">
        <p14:creationId xmlns="" xmlns:p14="http://schemas.microsoft.com/office/powerpoint/2010/main" val="9040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9"/>
          <p:cNvSpPr>
            <a:spLocks noGrp="1"/>
          </p:cNvSpPr>
          <p:nvPr>
            <p:ph type="dt" sz="half" idx="10"/>
          </p:nvPr>
        </p:nvSpPr>
        <p:spPr/>
        <p:txBody>
          <a:bodyPr/>
          <a:lstStyle>
            <a:lvl1pPr>
              <a:defRPr/>
            </a:lvl1pPr>
          </a:lstStyle>
          <a:p>
            <a:fld id="{9E97ACE2-BCDB-43B7-BD16-19BF699D00CD}" type="datetimeFigureOut">
              <a:rPr lang="zh-CN" altLang="en-US"/>
              <a:pPr/>
              <a:t>2011-4-25</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3B243D0D-F5D7-44AB-86EE-929100DEFCBD}" type="slidenum">
              <a:rPr lang="zh-CN" altLang="en-US"/>
              <a:pPr/>
              <a:t>‹#›</a:t>
            </a:fld>
            <a:endParaRPr lang="en-US" altLang="zh-CN"/>
          </a:p>
        </p:txBody>
      </p:sp>
    </p:spTree>
    <p:extLst>
      <p:ext uri="{BB962C8B-B14F-4D97-AF65-F5344CB8AC3E}">
        <p14:creationId xmlns="" xmlns:p14="http://schemas.microsoft.com/office/powerpoint/2010/main" val="3355948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9"/>
          <p:cNvSpPr>
            <a:spLocks noGrp="1"/>
          </p:cNvSpPr>
          <p:nvPr>
            <p:ph type="dt" sz="half" idx="10"/>
          </p:nvPr>
        </p:nvSpPr>
        <p:spPr/>
        <p:txBody>
          <a:bodyPr/>
          <a:lstStyle>
            <a:lvl1pPr>
              <a:defRPr/>
            </a:lvl1pPr>
          </a:lstStyle>
          <a:p>
            <a:fld id="{52366B09-6857-42B0-8884-E2CA2C618D30}" type="datetimeFigureOut">
              <a:rPr lang="zh-CN" altLang="en-US"/>
              <a:pPr/>
              <a:t>2011-4-25</a:t>
            </a:fld>
            <a:endParaRPr lang="en-US" altLang="zh-CN"/>
          </a:p>
        </p:txBody>
      </p:sp>
      <p:sp>
        <p:nvSpPr>
          <p:cNvPr id="8" name="Footer Placeholder 21"/>
          <p:cNvSpPr>
            <a:spLocks noGrp="1"/>
          </p:cNvSpPr>
          <p:nvPr>
            <p:ph type="ftr" sz="quarter" idx="11"/>
          </p:nvPr>
        </p:nvSpPr>
        <p:spPr/>
        <p:txBody>
          <a:bodyPr/>
          <a:lstStyle>
            <a:lvl1pPr>
              <a:defRPr/>
            </a:lvl1pPr>
          </a:lstStyle>
          <a:p>
            <a:endParaRPr lang="zh-CN" altLang="en-US"/>
          </a:p>
        </p:txBody>
      </p:sp>
      <p:sp>
        <p:nvSpPr>
          <p:cNvPr id="9" name="Slide Number Placeholder 17"/>
          <p:cNvSpPr>
            <a:spLocks noGrp="1"/>
          </p:cNvSpPr>
          <p:nvPr>
            <p:ph type="sldNum" sz="quarter" idx="12"/>
          </p:nvPr>
        </p:nvSpPr>
        <p:spPr/>
        <p:txBody>
          <a:bodyPr/>
          <a:lstStyle>
            <a:lvl1pPr>
              <a:defRPr/>
            </a:lvl1pPr>
          </a:lstStyle>
          <a:p>
            <a:fld id="{C8DB1CDC-CD19-4C71-A65A-8D4D41ACCC45}" type="slidenum">
              <a:rPr lang="zh-CN" altLang="en-US"/>
              <a:pPr/>
              <a:t>‹#›</a:t>
            </a:fld>
            <a:endParaRPr lang="en-US" altLang="zh-CN"/>
          </a:p>
        </p:txBody>
      </p:sp>
    </p:spTree>
    <p:extLst>
      <p:ext uri="{BB962C8B-B14F-4D97-AF65-F5344CB8AC3E}">
        <p14:creationId xmlns="" xmlns:p14="http://schemas.microsoft.com/office/powerpoint/2010/main" val="787835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a:lstStyle>
            <a:lvl1pPr>
              <a:defRPr sz="4800" cap="none" baseline="0">
                <a:effectLst>
                  <a:outerShdw blurRad="30000" dist="30000" dir="2700000" algn="tl" rotWithShape="0">
                    <a:schemeClr val="bg2">
                      <a:shade val="45000"/>
                      <a:satMod val="150000"/>
                      <a:alpha val="90000"/>
                    </a:schemeClr>
                  </a:outerShdw>
                </a:effectLst>
              </a:defRPr>
            </a:lvl1pPr>
          </a:lstStyle>
          <a:p>
            <a:r>
              <a:rPr lang="en-US" smtClean="0"/>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fld id="{081B4C5F-FAE9-4CDD-94DA-45FB55CCF256}" type="datetimeFigureOut">
              <a:rPr lang="zh-CN" altLang="en-US"/>
              <a:pPr/>
              <a:t>2011-4-25</a:t>
            </a:fld>
            <a:endParaRPr lang="en-US" altLang="zh-CN"/>
          </a:p>
        </p:txBody>
      </p:sp>
      <p:sp>
        <p:nvSpPr>
          <p:cNvPr id="4" name="Footer Placeholder 21"/>
          <p:cNvSpPr>
            <a:spLocks noGrp="1"/>
          </p:cNvSpPr>
          <p:nvPr>
            <p:ph type="ftr" sz="quarter" idx="11"/>
          </p:nvPr>
        </p:nvSpPr>
        <p:spPr/>
        <p:txBody>
          <a:bodyPr/>
          <a:lstStyle>
            <a:lvl1pPr>
              <a:defRPr/>
            </a:lvl1pPr>
          </a:lstStyle>
          <a:p>
            <a:endParaRPr lang="zh-CN" altLang="en-US"/>
          </a:p>
        </p:txBody>
      </p:sp>
      <p:sp>
        <p:nvSpPr>
          <p:cNvPr id="5" name="Slide Number Placeholder 17"/>
          <p:cNvSpPr>
            <a:spLocks noGrp="1"/>
          </p:cNvSpPr>
          <p:nvPr>
            <p:ph type="sldNum" sz="quarter" idx="12"/>
          </p:nvPr>
        </p:nvSpPr>
        <p:spPr/>
        <p:txBody>
          <a:bodyPr/>
          <a:lstStyle>
            <a:lvl1pPr>
              <a:defRPr/>
            </a:lvl1pPr>
          </a:lstStyle>
          <a:p>
            <a:fld id="{713ED616-A74A-4773-9FC5-687BB3E7C37B}" type="slidenum">
              <a:rPr lang="zh-CN" altLang="en-US"/>
              <a:pPr/>
              <a:t>‹#›</a:t>
            </a:fld>
            <a:endParaRPr lang="en-US" altLang="zh-CN"/>
          </a:p>
        </p:txBody>
      </p:sp>
    </p:spTree>
    <p:extLst>
      <p:ext uri="{BB962C8B-B14F-4D97-AF65-F5344CB8AC3E}">
        <p14:creationId xmlns="" xmlns:p14="http://schemas.microsoft.com/office/powerpoint/2010/main" val="1127246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C9EB341A-AE2D-4110-90C4-D3F11034AB09}" type="datetimeFigureOut">
              <a:rPr lang="zh-CN" altLang="en-US"/>
              <a:pPr/>
              <a:t>2011-4-25</a:t>
            </a:fld>
            <a:endParaRPr lang="en-US" altLang="zh-CN"/>
          </a:p>
        </p:txBody>
      </p:sp>
      <p:sp>
        <p:nvSpPr>
          <p:cNvPr id="3" name="Footer Placeholder 21"/>
          <p:cNvSpPr>
            <a:spLocks noGrp="1"/>
          </p:cNvSpPr>
          <p:nvPr>
            <p:ph type="ftr" sz="quarter" idx="11"/>
          </p:nvPr>
        </p:nvSpPr>
        <p:spPr/>
        <p:txBody>
          <a:bodyPr/>
          <a:lstStyle>
            <a:lvl1pPr>
              <a:defRPr/>
            </a:lvl1pPr>
          </a:lstStyle>
          <a:p>
            <a:endParaRPr lang="zh-CN" altLang="en-US"/>
          </a:p>
        </p:txBody>
      </p:sp>
      <p:sp>
        <p:nvSpPr>
          <p:cNvPr id="4" name="Slide Number Placeholder 17"/>
          <p:cNvSpPr>
            <a:spLocks noGrp="1"/>
          </p:cNvSpPr>
          <p:nvPr>
            <p:ph type="sldNum" sz="quarter" idx="12"/>
          </p:nvPr>
        </p:nvSpPr>
        <p:spPr/>
        <p:txBody>
          <a:bodyPr/>
          <a:lstStyle>
            <a:lvl1pPr>
              <a:defRPr/>
            </a:lvl1pPr>
          </a:lstStyle>
          <a:p>
            <a:fld id="{9857B394-0092-45AD-B165-26F6D5C0CC79}" type="slidenum">
              <a:rPr lang="zh-CN" altLang="en-US"/>
              <a:pPr/>
              <a:t>‹#›</a:t>
            </a:fld>
            <a:endParaRPr lang="en-US" altLang="zh-CN"/>
          </a:p>
        </p:txBody>
      </p:sp>
    </p:spTree>
    <p:extLst>
      <p:ext uri="{BB962C8B-B14F-4D97-AF65-F5344CB8AC3E}">
        <p14:creationId xmlns="" xmlns:p14="http://schemas.microsoft.com/office/powerpoint/2010/main" val="2049249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lstStyle>
            <a:lvl1pPr algn="l">
              <a:buNone/>
              <a:defRPr sz="5000" b="1"/>
            </a:lvl1pPr>
          </a:lstStyle>
          <a:p>
            <a:r>
              <a:rPr lang="en-US" smtClean="0"/>
              <a:t>Click to edit Master title style</a:t>
            </a:r>
            <a:endParaRPr lang="en-US" dirty="0"/>
          </a:p>
        </p:txBody>
      </p:sp>
      <p:sp>
        <p:nvSpPr>
          <p:cNvPr id="3" name="Text Placeholder 2"/>
          <p:cNvSpPr>
            <a:spLocks noGrp="1"/>
          </p:cNvSpPr>
          <p:nvPr>
            <p:ph type="body" idx="2"/>
          </p:nvPr>
        </p:nvSpPr>
        <p:spPr>
          <a:xfrm>
            <a:off x="457200" y="1133856"/>
            <a:ext cx="2590800" cy="5181600"/>
          </a:xfrm>
        </p:spPr>
        <p:txBody>
          <a:bodyPr l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9"/>
          <p:cNvSpPr>
            <a:spLocks noGrp="1"/>
          </p:cNvSpPr>
          <p:nvPr>
            <p:ph type="dt" sz="half" idx="10"/>
          </p:nvPr>
        </p:nvSpPr>
        <p:spPr/>
        <p:txBody>
          <a:bodyPr/>
          <a:lstStyle>
            <a:lvl1pPr>
              <a:defRPr/>
            </a:lvl1pPr>
          </a:lstStyle>
          <a:p>
            <a:fld id="{CB8C8A39-DCD2-44F2-B5CC-3B10F8E72938}" type="datetimeFigureOut">
              <a:rPr lang="zh-CN" altLang="en-US"/>
              <a:pPr/>
              <a:t>2011-4-25</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F6C70DDA-5ED2-4258-9C66-9A869C51C9D9}" type="slidenum">
              <a:rPr lang="zh-CN" altLang="en-US"/>
              <a:pPr/>
              <a:t>‹#›</a:t>
            </a:fld>
            <a:endParaRPr lang="en-US" altLang="zh-CN"/>
          </a:p>
        </p:txBody>
      </p:sp>
    </p:spTree>
    <p:extLst>
      <p:ext uri="{BB962C8B-B14F-4D97-AF65-F5344CB8AC3E}">
        <p14:creationId xmlns="" xmlns:p14="http://schemas.microsoft.com/office/powerpoint/2010/main" val="1411211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lstStyle>
            <a:lvl1pPr algn="r">
              <a:buNone/>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normAutofit/>
          </a:bodyPr>
          <a:lstStyle>
            <a:lvl1pPr>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76240" y="2543176"/>
            <a:ext cx="3429000" cy="914400"/>
          </a:xfrm>
        </p:spPr>
        <p:txBody>
          <a:bodyPr lIns="0" tIns="0" rIns="0" bIns="0"/>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fld id="{8F6443A8-47FD-41FF-B0EC-453CF70195EC}" type="datetimeFigureOut">
              <a:rPr lang="zh-CN" altLang="en-US"/>
              <a:pPr/>
              <a:t>2011-4-25</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2F8D4100-F264-41D7-B121-5990007669F7}" type="slidenum">
              <a:rPr lang="zh-CN" altLang="en-US"/>
              <a:pPr/>
              <a:t>‹#›</a:t>
            </a:fld>
            <a:endParaRPr lang="en-US" altLang="zh-CN"/>
          </a:p>
        </p:txBody>
      </p:sp>
    </p:spTree>
    <p:extLst>
      <p:ext uri="{BB962C8B-B14F-4D97-AF65-F5344CB8AC3E}">
        <p14:creationId xmlns="" xmlns:p14="http://schemas.microsoft.com/office/powerpoint/2010/main" val="3604187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n-US" smtClean="0"/>
              <a:t>Click to edit Master title style</a:t>
            </a:r>
            <a:endParaRPr lang="en-US" dirty="0"/>
          </a:p>
        </p:txBody>
      </p:sp>
      <p:sp>
        <p:nvSpPr>
          <p:cNvPr id="1033" name="Text Placeholder 29"/>
          <p:cNvSpPr>
            <a:spLocks noGrp="1"/>
          </p:cNvSpPr>
          <p:nvPr>
            <p:ph type="body" idx="1"/>
          </p:nvPr>
        </p:nvSpPr>
        <p:spPr bwMode="auto">
          <a:xfrm>
            <a:off x="457200" y="2179638"/>
            <a:ext cx="82296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1981200" cy="365125"/>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CB7A8"/>
                </a:solidFill>
                <a:cs typeface="华文新魏"/>
              </a:defRPr>
            </a:lvl1pPr>
          </a:lstStyle>
          <a:p>
            <a:fld id="{46E7B458-2C83-498B-9067-D2334621C53E}" type="datetimeFigureOut">
              <a:rPr lang="zh-CN" altLang="en-US"/>
              <a:pPr/>
              <a:t>2011-4-25</a:t>
            </a:fld>
            <a:endParaRPr lang="en-US" altLang="zh-CN"/>
          </a:p>
        </p:txBody>
      </p:sp>
      <p:sp>
        <p:nvSpPr>
          <p:cNvPr id="22" name="Footer Placeholder 21"/>
          <p:cNvSpPr>
            <a:spLocks noGrp="1"/>
          </p:cNvSpPr>
          <p:nvPr>
            <p:ph type="ftr" sz="quarter" idx="3"/>
          </p:nvPr>
        </p:nvSpPr>
        <p:spPr>
          <a:xfrm>
            <a:off x="2438400" y="6356350"/>
            <a:ext cx="2895600" cy="365125"/>
          </a:xfrm>
          <a:prstGeom prst="rect">
            <a:avLst/>
          </a:prstGeom>
        </p:spPr>
        <p:txBody>
          <a:bodyPr vert="horz" wrap="square" lIns="0" tIns="45720" rIns="91440" bIns="45720" numCol="1" anchor="b" anchorCtr="0" compatLnSpc="1">
            <a:prstTxWarp prst="textNoShape">
              <a:avLst/>
            </a:prstTxWarp>
          </a:bodyPr>
          <a:lstStyle>
            <a:lvl1pPr>
              <a:defRPr sz="1200">
                <a:solidFill>
                  <a:srgbClr val="BCB7A8"/>
                </a:solidFill>
                <a:cs typeface="华文新魏"/>
              </a:defRPr>
            </a:lvl1pPr>
          </a:lstStyle>
          <a:p>
            <a:endParaRPr lang="zh-CN" altLang="en-US"/>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wrap="square" lIns="91440" tIns="45720" rIns="0" bIns="45720" numCol="1" anchor="b" anchorCtr="0" compatLnSpc="1">
            <a:prstTxWarp prst="textNoShape">
              <a:avLst/>
            </a:prstTxWarp>
          </a:bodyPr>
          <a:lstStyle>
            <a:lvl1pPr algn="r">
              <a:defRPr sz="1400">
                <a:solidFill>
                  <a:srgbClr val="BCB7A8"/>
                </a:solidFill>
                <a:cs typeface="华文新魏"/>
              </a:defRPr>
            </a:lvl1pPr>
          </a:lstStyle>
          <a:p>
            <a:fld id="{B1D891C3-B4B0-4D0D-ACB6-90A737B341BB}" type="slidenum">
              <a:rPr lang="zh-CN" altLang="en-US"/>
              <a:pPr/>
              <a:t>‹#›</a:t>
            </a:fld>
            <a:endParaRPr lang="en-US" altLang="zh-CN"/>
          </a:p>
        </p:txBody>
      </p:sp>
    </p:spTree>
  </p:cSld>
  <p:clrMap bg1="dk1" tx1="lt1" bg2="dk2" tx2="lt2" accent1="accent1" accent2="accent2" accent3="accent3" accent4="accent4" accent5="accent5" accent6="accent6" hlink="hlink" folHlink="folHlink"/>
  <p:sldLayoutIdLst>
    <p:sldLayoutId id="2147484220" r:id="rId1"/>
    <p:sldLayoutId id="2147484210" r:id="rId2"/>
    <p:sldLayoutId id="2147484211" r:id="rId3"/>
    <p:sldLayoutId id="2147484212" r:id="rId4"/>
    <p:sldLayoutId id="2147484213" r:id="rId5"/>
    <p:sldLayoutId id="2147484214" r:id="rId6"/>
    <p:sldLayoutId id="2147484215" r:id="rId7"/>
    <p:sldLayoutId id="2147484216" r:id="rId8"/>
    <p:sldLayoutId id="2147484217" r:id="rId9"/>
    <p:sldLayoutId id="2147484218" r:id="rId10"/>
    <p:sldLayoutId id="2147484219" r:id="rId11"/>
  </p:sldLayoutIdLst>
  <p:txStyles>
    <p:titleStyle>
      <a:lvl1pPr algn="l" rtl="0" eaLnBrk="0" fontAlgn="base" hangingPunct="0">
        <a:spcBef>
          <a:spcPct val="0"/>
        </a:spcBef>
        <a:spcAft>
          <a:spcPct val="0"/>
        </a:spcAft>
        <a:defRPr sz="4800" b="1" kern="1200">
          <a:ln w="500">
            <a:solidFill>
              <a:schemeClr val="tx2">
                <a:shade val="20000"/>
                <a:satMod val="350000"/>
              </a:schemeClr>
            </a:solidFill>
          </a:ln>
          <a:solidFill>
            <a:srgbClr val="FFFFD2"/>
          </a:solidFill>
          <a:effectLst>
            <a:outerShdw blurRad="30000" dist="30000" dir="2700000" algn="tl" rotWithShape="0">
              <a:schemeClr val="bg2">
                <a:shade val="45000"/>
                <a:satMod val="150000"/>
                <a:alpha val="90000"/>
              </a:schemeClr>
            </a:outerShdw>
          </a:effectLst>
          <a:latin typeface="+mj-lt"/>
          <a:ea typeface="+mj-ea"/>
          <a:cs typeface="+mj-cs"/>
        </a:defRPr>
      </a:lvl1pPr>
      <a:lvl2pPr algn="l" rtl="0" eaLnBrk="0" fontAlgn="base" hangingPunct="0">
        <a:spcBef>
          <a:spcPct val="0"/>
        </a:spcBef>
        <a:spcAft>
          <a:spcPct val="0"/>
        </a:spcAft>
        <a:defRPr sz="4800" b="1">
          <a:solidFill>
            <a:srgbClr val="FFFFD2"/>
          </a:solidFill>
          <a:latin typeface="Corbel" pitchFamily="34" charset="0"/>
        </a:defRPr>
      </a:lvl2pPr>
      <a:lvl3pPr algn="l" rtl="0" eaLnBrk="0" fontAlgn="base" hangingPunct="0">
        <a:spcBef>
          <a:spcPct val="0"/>
        </a:spcBef>
        <a:spcAft>
          <a:spcPct val="0"/>
        </a:spcAft>
        <a:defRPr sz="4800" b="1">
          <a:solidFill>
            <a:srgbClr val="FFFFD2"/>
          </a:solidFill>
          <a:latin typeface="Corbel" pitchFamily="34" charset="0"/>
        </a:defRPr>
      </a:lvl3pPr>
      <a:lvl4pPr algn="l" rtl="0" eaLnBrk="0" fontAlgn="base" hangingPunct="0">
        <a:spcBef>
          <a:spcPct val="0"/>
        </a:spcBef>
        <a:spcAft>
          <a:spcPct val="0"/>
        </a:spcAft>
        <a:defRPr sz="4800" b="1">
          <a:solidFill>
            <a:srgbClr val="FFFFD2"/>
          </a:solidFill>
          <a:latin typeface="Corbel" pitchFamily="34" charset="0"/>
        </a:defRPr>
      </a:lvl4pPr>
      <a:lvl5pPr algn="l" rtl="0" eaLnBrk="0" fontAlgn="base" hangingPunct="0">
        <a:spcBef>
          <a:spcPct val="0"/>
        </a:spcBef>
        <a:spcAft>
          <a:spcPct val="0"/>
        </a:spcAft>
        <a:defRPr sz="4800" b="1">
          <a:solidFill>
            <a:srgbClr val="FFFFD2"/>
          </a:solidFill>
          <a:latin typeface="Corbel" pitchFamily="34" charset="0"/>
        </a:defRPr>
      </a:lvl5pPr>
      <a:lvl6pPr marL="457200" algn="l" rtl="0" fontAlgn="base">
        <a:spcBef>
          <a:spcPct val="0"/>
        </a:spcBef>
        <a:spcAft>
          <a:spcPct val="0"/>
        </a:spcAft>
        <a:defRPr sz="4800" b="1">
          <a:solidFill>
            <a:srgbClr val="FFFFD2"/>
          </a:solidFill>
          <a:latin typeface="Corbel" pitchFamily="34" charset="0"/>
        </a:defRPr>
      </a:lvl6pPr>
      <a:lvl7pPr marL="914400" algn="l" rtl="0" fontAlgn="base">
        <a:spcBef>
          <a:spcPct val="0"/>
        </a:spcBef>
        <a:spcAft>
          <a:spcPct val="0"/>
        </a:spcAft>
        <a:defRPr sz="4800" b="1">
          <a:solidFill>
            <a:srgbClr val="FFFFD2"/>
          </a:solidFill>
          <a:latin typeface="Corbel" pitchFamily="34" charset="0"/>
        </a:defRPr>
      </a:lvl7pPr>
      <a:lvl8pPr marL="1371600" algn="l" rtl="0" fontAlgn="base">
        <a:spcBef>
          <a:spcPct val="0"/>
        </a:spcBef>
        <a:spcAft>
          <a:spcPct val="0"/>
        </a:spcAft>
        <a:defRPr sz="4800" b="1">
          <a:solidFill>
            <a:srgbClr val="FFFFD2"/>
          </a:solidFill>
          <a:latin typeface="Corbel" pitchFamily="34" charset="0"/>
        </a:defRPr>
      </a:lvl8pPr>
      <a:lvl9pPr marL="1828800" algn="l" rtl="0" fontAlgn="base">
        <a:spcBef>
          <a:spcPct val="0"/>
        </a:spcBef>
        <a:spcAft>
          <a:spcPct val="0"/>
        </a:spcAft>
        <a:defRPr sz="4800" b="1">
          <a:solidFill>
            <a:srgbClr val="FFFFD2"/>
          </a:solidFill>
          <a:latin typeface="Corbel" pitchFamily="34" charset="0"/>
        </a:defRPr>
      </a:lvl9pPr>
    </p:titleStyle>
    <p:bodyStyle>
      <a:lvl1pPr marL="319088" indent="-319088" algn="l" rtl="0" eaLnBrk="0" fontAlgn="base" hangingPunct="0">
        <a:spcBef>
          <a:spcPct val="20000"/>
        </a:spcBef>
        <a:spcAft>
          <a:spcPct val="0"/>
        </a:spcAft>
        <a:buClr>
          <a:schemeClr val="accent1"/>
        </a:buClr>
        <a:buSzPct val="70000"/>
        <a:buFont typeface="Wingdings 2" pitchFamily="18" charset="2"/>
        <a:buChar char=""/>
        <a:defRPr sz="3000" kern="1200">
          <a:solidFill>
            <a:schemeClr val="tx1"/>
          </a:solidFill>
          <a:latin typeface="+mn-lt"/>
          <a:ea typeface="+mn-ea"/>
          <a:cs typeface="+mn-cs"/>
        </a:defRPr>
      </a:lvl1pPr>
      <a:lvl2pPr marL="630238" indent="-273050" algn="l" rtl="0" eaLnBrk="0" fontAlgn="base" hangingPunct="0">
        <a:spcBef>
          <a:spcPct val="20000"/>
        </a:spcBef>
        <a:spcAft>
          <a:spcPct val="0"/>
        </a:spcAft>
        <a:buClr>
          <a:schemeClr val="accent2"/>
        </a:buClr>
        <a:buFont typeface="Wingdings 2" pitchFamily="18" charset="2"/>
        <a:buChar char=""/>
        <a:defRPr sz="2600" kern="1200">
          <a:solidFill>
            <a:schemeClr val="tx1"/>
          </a:solidFill>
          <a:latin typeface="+mn-lt"/>
          <a:ea typeface="+mn-ea"/>
          <a:cs typeface="+mn-cs"/>
        </a:defRPr>
      </a:lvl2pPr>
      <a:lvl3pPr marL="922338" indent="-273050" algn="l" rtl="0" eaLnBrk="0" fontAlgn="base" hangingPunct="0">
        <a:spcBef>
          <a:spcPct val="20000"/>
        </a:spcBef>
        <a:spcAft>
          <a:spcPct val="0"/>
        </a:spcAft>
        <a:buClr>
          <a:srgbClr val="FF953E"/>
        </a:buClr>
        <a:buFont typeface="Wingdings 2" pitchFamily="18" charset="2"/>
        <a:buChar char=""/>
        <a:defRPr sz="2400" kern="1200">
          <a:solidFill>
            <a:schemeClr val="tx1"/>
          </a:solidFill>
          <a:latin typeface="+mn-lt"/>
          <a:ea typeface="+mn-ea"/>
          <a:cs typeface="+mn-cs"/>
        </a:defRPr>
      </a:lvl3pPr>
      <a:lvl4pPr marL="1187450" indent="-228600" algn="l" rtl="0" eaLnBrk="0" fontAlgn="base" hangingPunct="0">
        <a:spcBef>
          <a:spcPct val="20000"/>
        </a:spcBef>
        <a:spcAft>
          <a:spcPct val="0"/>
        </a:spcAft>
        <a:buClr>
          <a:srgbClr val="F8BD52"/>
        </a:buClr>
        <a:buFont typeface="Wingdings 2" pitchFamily="18" charset="2"/>
        <a:buChar char=""/>
        <a:defRPr sz="2200" kern="1200">
          <a:solidFill>
            <a:schemeClr val="tx1"/>
          </a:solidFill>
          <a:latin typeface="+mn-lt"/>
          <a:ea typeface="+mn-ea"/>
          <a:cs typeface="+mn-cs"/>
        </a:defRPr>
      </a:lvl4pPr>
      <a:lvl5pPr marL="1425575" indent="-228600" algn="l" rtl="0" eaLnBrk="0" fontAlgn="base" hangingPunct="0">
        <a:spcBef>
          <a:spcPct val="20000"/>
        </a:spcBef>
        <a:spcAft>
          <a:spcPct val="0"/>
        </a:spcAft>
        <a:buClr>
          <a:srgbClr val="46A6BD"/>
        </a:buClr>
        <a:buFont typeface="Wingdings 2" pitchFamily="18" charset="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library.duke.edu/research/citin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 Writing</a:t>
            </a:r>
          </a:p>
        </p:txBody>
      </p:sp>
      <p:sp>
        <p:nvSpPr>
          <p:cNvPr id="3075" name="Subtitle 4"/>
          <p:cNvSpPr>
            <a:spLocks noGrp="1"/>
          </p:cNvSpPr>
          <p:nvPr>
            <p:ph type="subTitle" idx="1"/>
          </p:nvPr>
        </p:nvSpPr>
        <p:spPr>
          <a:xfrm>
            <a:off x="533400" y="3657600"/>
            <a:ext cx="5562600" cy="457200"/>
          </a:xfrm>
        </p:spPr>
        <p:txBody>
          <a:bodyPr/>
          <a:lstStyle/>
          <a:p>
            <a:pPr eaLnBrk="1" hangingPunct="1"/>
            <a:r>
              <a:rPr lang="en-US" sz="2400" dirty="0" smtClean="0"/>
              <a:t>Part I: Research, Citations, and References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Why can’t you use wikis?</a:t>
            </a:r>
          </a:p>
        </p:txBody>
      </p:sp>
      <p:sp>
        <p:nvSpPr>
          <p:cNvPr id="25603" name="Content Placeholder 2"/>
          <p:cNvSpPr>
            <a:spLocks noGrp="1"/>
          </p:cNvSpPr>
          <p:nvPr>
            <p:ph idx="1"/>
          </p:nvPr>
        </p:nvSpPr>
        <p:spPr/>
        <p:txBody>
          <a:bodyPr/>
          <a:lstStyle/>
          <a:p>
            <a:pPr eaLnBrk="1" hangingPunct="1"/>
            <a:r>
              <a:rPr lang="en-US" altLang="zh-CN" dirty="0" smtClean="0">
                <a:cs typeface="华文新魏"/>
              </a:rPr>
              <a:t>Wikis have two problems:</a:t>
            </a:r>
          </a:p>
          <a:p>
            <a:pPr lvl="1" eaLnBrk="1" hangingPunct="1"/>
            <a:r>
              <a:rPr lang="en-US" altLang="zh-CN" dirty="0" smtClean="0">
                <a:cs typeface="华文新魏"/>
              </a:rPr>
              <a:t>They are community-based</a:t>
            </a:r>
          </a:p>
          <a:p>
            <a:pPr lvl="1" eaLnBrk="1" hangingPunct="1"/>
            <a:r>
              <a:rPr lang="en-US" altLang="zh-CN" dirty="0" smtClean="0">
                <a:cs typeface="华文新魏"/>
              </a:rPr>
              <a:t>They are tertiary sources</a:t>
            </a:r>
          </a:p>
          <a:p>
            <a:pPr eaLnBrk="1" hangingPunct="1"/>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Community-based  Sources:</a:t>
            </a:r>
          </a:p>
        </p:txBody>
      </p:sp>
      <p:sp>
        <p:nvSpPr>
          <p:cNvPr id="26627" name="Content Placeholder 2"/>
          <p:cNvSpPr>
            <a:spLocks noGrp="1"/>
          </p:cNvSpPr>
          <p:nvPr>
            <p:ph idx="1"/>
          </p:nvPr>
        </p:nvSpPr>
        <p:spPr/>
        <p:txBody>
          <a:bodyPr/>
          <a:lstStyle/>
          <a:p>
            <a:pPr eaLnBrk="1" hangingPunct="1"/>
            <a:r>
              <a:rPr lang="en-US" altLang="zh-CN" dirty="0" smtClean="0">
                <a:cs typeface="华文新魏"/>
              </a:rPr>
              <a:t>Wikis, blogs, forums, email lists, etc., are </a:t>
            </a:r>
            <a:r>
              <a:rPr lang="en-US" altLang="zh-CN" i="1" u="sng" dirty="0" smtClean="0">
                <a:cs typeface="华文新魏"/>
              </a:rPr>
              <a:t>community-based</a:t>
            </a:r>
            <a:r>
              <a:rPr lang="en-US" altLang="zh-CN" dirty="0" smtClean="0">
                <a:cs typeface="华文新魏"/>
              </a:rPr>
              <a:t>. </a:t>
            </a:r>
          </a:p>
          <a:p>
            <a:pPr eaLnBrk="1" hangingPunct="1"/>
            <a:r>
              <a:rPr lang="en-US" altLang="zh-CN" dirty="0" smtClean="0">
                <a:cs typeface="华文新魏"/>
              </a:rPr>
              <a:t>That means anybody can write anything and present it as fact.</a:t>
            </a:r>
          </a:p>
          <a:p>
            <a:pPr eaLnBrk="1" hangingPunct="1"/>
            <a:endParaRPr lang="en-US" altLang="zh-CN" dirty="0">
              <a:cs typeface="华文新魏"/>
            </a:endParaRPr>
          </a:p>
          <a:p>
            <a:pPr eaLnBrk="1" hangingPunct="1"/>
            <a:r>
              <a:rPr lang="en-US" altLang="zh-CN" dirty="0" smtClean="0">
                <a:cs typeface="华文新魏"/>
              </a:rPr>
              <a:t>It’s like our </a:t>
            </a:r>
            <a:r>
              <a:rPr lang="en-US" altLang="zh-CN" i="1" dirty="0" smtClean="0">
                <a:cs typeface="华文新魏"/>
              </a:rPr>
              <a:t>tustclass2010</a:t>
            </a:r>
            <a:r>
              <a:rPr lang="en-US" altLang="zh-CN" dirty="0" smtClean="0">
                <a:cs typeface="华文新魏"/>
              </a:rPr>
              <a:t> wiki: </a:t>
            </a:r>
            <a:br>
              <a:rPr lang="en-US" altLang="zh-CN" dirty="0" smtClean="0">
                <a:cs typeface="华文新魏"/>
              </a:rPr>
            </a:br>
            <a:r>
              <a:rPr lang="en-US" altLang="zh-CN" dirty="0" smtClean="0">
                <a:cs typeface="华文新魏"/>
              </a:rPr>
              <a:t>anybody can write anything!</a:t>
            </a:r>
          </a:p>
          <a:p>
            <a:pPr eaLnBrk="1" hangingPunct="1"/>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pPr eaLnBrk="1" fontAlgn="auto" hangingPunct="1">
              <a:spcAft>
                <a:spcPts val="0"/>
              </a:spcAft>
              <a:defRPr/>
            </a:pPr>
            <a:r>
              <a:rPr lang="en-US" altLang="zh-CN" sz="4000" dirty="0" smtClean="0">
                <a:solidFill>
                  <a:schemeClr val="tx2">
                    <a:tint val="100000"/>
                    <a:satMod val="250000"/>
                  </a:schemeClr>
                </a:solidFill>
              </a:rPr>
              <a:t>Tertiary Sources: </a:t>
            </a:r>
            <a:br>
              <a:rPr lang="en-US" altLang="zh-CN" sz="4000" dirty="0" smtClean="0">
                <a:solidFill>
                  <a:schemeClr val="tx2">
                    <a:tint val="100000"/>
                    <a:satMod val="250000"/>
                  </a:schemeClr>
                </a:solidFill>
              </a:rPr>
            </a:br>
            <a:r>
              <a:rPr lang="en-US" altLang="zh-CN" sz="4000" dirty="0" smtClean="0">
                <a:solidFill>
                  <a:schemeClr val="tx2">
                    <a:tint val="100000"/>
                    <a:satMod val="250000"/>
                  </a:schemeClr>
                </a:solidFill>
              </a:rPr>
              <a:t>Don’t use them in your report</a:t>
            </a:r>
          </a:p>
        </p:txBody>
      </p:sp>
      <p:sp>
        <p:nvSpPr>
          <p:cNvPr id="27651" name="Content Placeholder 2"/>
          <p:cNvSpPr>
            <a:spLocks noGrp="1"/>
          </p:cNvSpPr>
          <p:nvPr>
            <p:ph idx="1"/>
          </p:nvPr>
        </p:nvSpPr>
        <p:spPr/>
        <p:txBody>
          <a:bodyPr/>
          <a:lstStyle/>
          <a:p>
            <a:pPr eaLnBrk="1" hangingPunct="1"/>
            <a:r>
              <a:rPr lang="en-US" altLang="zh-CN" dirty="0" smtClean="0">
                <a:cs typeface="华文新魏"/>
              </a:rPr>
              <a:t>Too far removed from the primary sources</a:t>
            </a:r>
          </a:p>
          <a:p>
            <a:pPr eaLnBrk="1" hangingPunct="1"/>
            <a:r>
              <a:rPr lang="en-US" altLang="zh-CN" dirty="0" smtClean="0">
                <a:cs typeface="华文新魏"/>
              </a:rPr>
              <a:t>They are not necessarily reliable </a:t>
            </a:r>
            <a:br>
              <a:rPr lang="en-US" altLang="zh-CN" dirty="0" smtClean="0">
                <a:cs typeface="华文新魏"/>
              </a:rPr>
            </a:br>
            <a:r>
              <a:rPr lang="en-US" altLang="zh-CN" dirty="0" smtClean="0">
                <a:cs typeface="华文新魏"/>
              </a:rPr>
              <a:t>(yes, your textbooks can have errors!)</a:t>
            </a:r>
          </a:p>
          <a:p>
            <a:pPr eaLnBrk="1" hangingPunct="1"/>
            <a:r>
              <a:rPr lang="en-US" altLang="zh-CN" dirty="0" smtClean="0">
                <a:cs typeface="华文新魏"/>
              </a:rPr>
              <a:t>But you can use them to help your research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Tertiary Sources: How to use</a:t>
            </a:r>
            <a:endParaRPr lang="en-US" dirty="0"/>
          </a:p>
        </p:txBody>
      </p:sp>
      <p:sp>
        <p:nvSpPr>
          <p:cNvPr id="3" name="Content Placeholder 2"/>
          <p:cNvSpPr>
            <a:spLocks noGrp="1"/>
          </p:cNvSpPr>
          <p:nvPr>
            <p:ph idx="1"/>
          </p:nvPr>
        </p:nvSpPr>
        <p:spPr/>
        <p:txBody>
          <a:bodyPr/>
          <a:lstStyle/>
          <a:p>
            <a:pPr eaLnBrk="1" hangingPunct="1"/>
            <a:r>
              <a:rPr lang="en-US" altLang="zh-CN" dirty="0" smtClean="0">
                <a:cs typeface="华文新魏"/>
              </a:rPr>
              <a:t>Can’t use them in your report</a:t>
            </a:r>
          </a:p>
          <a:p>
            <a:pPr eaLnBrk="1" hangingPunct="1"/>
            <a:r>
              <a:rPr lang="en-US" altLang="zh-CN" i="1" u="sng" dirty="0" smtClean="0">
                <a:cs typeface="华文新魏"/>
              </a:rPr>
              <a:t>But</a:t>
            </a:r>
            <a:r>
              <a:rPr lang="en-US" altLang="zh-CN" dirty="0" smtClean="0">
                <a:cs typeface="华文新魏"/>
              </a:rPr>
              <a:t>, you can use wikis, textbooks, encyclopedias, etc., to </a:t>
            </a:r>
          </a:p>
          <a:p>
            <a:pPr lvl="1" eaLnBrk="1" hangingPunct="1"/>
            <a:r>
              <a:rPr lang="en-US" altLang="zh-CN" sz="2400" dirty="0" smtClean="0">
                <a:cs typeface="华文新魏"/>
              </a:rPr>
              <a:t>Find primary and secondary sources</a:t>
            </a:r>
          </a:p>
          <a:p>
            <a:pPr lvl="1" eaLnBrk="1" hangingPunct="1"/>
            <a:r>
              <a:rPr lang="en-US" altLang="zh-CN" sz="2400" dirty="0" smtClean="0">
                <a:cs typeface="华文新魏"/>
              </a:rPr>
              <a:t>Give an overview of the topic</a:t>
            </a:r>
          </a:p>
          <a:p>
            <a:pPr lvl="1" eaLnBrk="1" hangingPunct="1"/>
            <a:r>
              <a:rPr lang="en-US" altLang="zh-CN" sz="2400" dirty="0" smtClean="0">
                <a:cs typeface="华文新魏"/>
              </a:rPr>
              <a:t>Help organize your paper</a:t>
            </a:r>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fontAlgn="auto" hangingPunct="1">
              <a:spcAft>
                <a:spcPts val="0"/>
              </a:spcAft>
              <a:defRPr/>
            </a:pPr>
            <a:r>
              <a:rPr lang="en-US" altLang="zh-CN" sz="3600" dirty="0" smtClean="0">
                <a:solidFill>
                  <a:schemeClr val="tx2">
                    <a:tint val="100000"/>
                    <a:satMod val="250000"/>
                  </a:schemeClr>
                </a:solidFill>
              </a:rPr>
              <a:t>Why You May Not Cite Search Engines</a:t>
            </a:r>
          </a:p>
        </p:txBody>
      </p:sp>
      <p:sp>
        <p:nvSpPr>
          <p:cNvPr id="29699" name="Content Placeholder 2"/>
          <p:cNvSpPr>
            <a:spLocks noGrp="1"/>
          </p:cNvSpPr>
          <p:nvPr>
            <p:ph idx="1"/>
          </p:nvPr>
        </p:nvSpPr>
        <p:spPr/>
        <p:txBody>
          <a:bodyPr/>
          <a:lstStyle/>
          <a:p>
            <a:pPr eaLnBrk="1" hangingPunct="1"/>
            <a:r>
              <a:rPr lang="en-US" altLang="zh-CN" sz="2800" dirty="0" smtClean="0">
                <a:cs typeface="华文新魏"/>
              </a:rPr>
              <a:t>Search engines, such as Google and </a:t>
            </a:r>
            <a:r>
              <a:rPr lang="en-US" altLang="zh-CN" sz="2800" dirty="0" err="1" smtClean="0">
                <a:cs typeface="华文新魏"/>
              </a:rPr>
              <a:t>Baidu</a:t>
            </a:r>
            <a:r>
              <a:rPr lang="en-US" altLang="zh-CN" sz="2800" dirty="0" smtClean="0">
                <a:cs typeface="华文新魏"/>
              </a:rPr>
              <a:t>, are </a:t>
            </a:r>
            <a:r>
              <a:rPr lang="en-US" altLang="zh-CN" sz="2800" i="1" u="sng" dirty="0" smtClean="0">
                <a:cs typeface="华文新魏"/>
              </a:rPr>
              <a:t>not</a:t>
            </a:r>
            <a:r>
              <a:rPr lang="en-US" altLang="zh-CN" sz="2800" dirty="0" smtClean="0">
                <a:cs typeface="华文新魏"/>
              </a:rPr>
              <a:t> sources. They just help you find sources.</a:t>
            </a:r>
          </a:p>
          <a:p>
            <a:pPr eaLnBrk="1" hangingPunct="1"/>
            <a:r>
              <a:rPr lang="en-US" altLang="zh-CN" sz="2800" dirty="0" smtClean="0">
                <a:cs typeface="华文新魏"/>
              </a:rPr>
              <a:t>Search engines</a:t>
            </a:r>
          </a:p>
          <a:p>
            <a:pPr lvl="1" eaLnBrk="1" hangingPunct="1"/>
            <a:r>
              <a:rPr lang="en-US" altLang="zh-CN" sz="2800" dirty="0" smtClean="0">
                <a:cs typeface="华文新魏"/>
              </a:rPr>
              <a:t>have no information of their own</a:t>
            </a:r>
          </a:p>
          <a:p>
            <a:pPr lvl="1" eaLnBrk="1" hangingPunct="1"/>
            <a:r>
              <a:rPr lang="en-US" altLang="zh-CN" sz="2800" dirty="0">
                <a:cs typeface="华文新魏"/>
              </a:rPr>
              <a:t>h</a:t>
            </a:r>
            <a:r>
              <a:rPr lang="en-US" altLang="zh-CN" sz="2800" dirty="0" smtClean="0">
                <a:cs typeface="华文新魏"/>
              </a:rPr>
              <a:t>ave no opinion on the info they’ve found for you</a:t>
            </a:r>
          </a:p>
          <a:p>
            <a:pPr lvl="2" eaLnBrk="1" hangingPunct="1"/>
            <a:r>
              <a:rPr lang="en-US" altLang="zh-CN" dirty="0" smtClean="0">
                <a:cs typeface="华文新魏"/>
              </a:rPr>
              <a:t>Primary, secondary or tertiary?</a:t>
            </a:r>
          </a:p>
          <a:p>
            <a:pPr lvl="2" eaLnBrk="1" hangingPunct="1"/>
            <a:r>
              <a:rPr lang="en-US" altLang="zh-CN" dirty="0" smtClean="0">
                <a:cs typeface="华文新魏"/>
              </a:rPr>
              <a:t>Reliable or unreliable?</a:t>
            </a:r>
          </a:p>
          <a:p>
            <a:pPr eaLnBrk="1" hangingPunct="1"/>
            <a:r>
              <a:rPr lang="en-US" altLang="zh-CN" sz="2800" i="1" u="sng" dirty="0" smtClean="0">
                <a:cs typeface="华文新魏"/>
              </a:rPr>
              <a:t>You</a:t>
            </a:r>
            <a:r>
              <a:rPr lang="en-US" altLang="zh-CN" sz="2800" dirty="0" smtClean="0">
                <a:cs typeface="华文新魏"/>
              </a:rPr>
              <a:t> must determine the level and reliability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Secondary sources</a:t>
            </a:r>
            <a:endParaRPr lang="en-US" dirty="0"/>
          </a:p>
        </p:txBody>
      </p:sp>
      <p:sp>
        <p:nvSpPr>
          <p:cNvPr id="30723" name="Content Placeholder 2"/>
          <p:cNvSpPr>
            <a:spLocks noGrp="1"/>
          </p:cNvSpPr>
          <p:nvPr>
            <p:ph idx="1"/>
          </p:nvPr>
        </p:nvSpPr>
        <p:spPr/>
        <p:txBody>
          <a:bodyPr/>
          <a:lstStyle/>
          <a:p>
            <a:pPr eaLnBrk="1" hangingPunct="1"/>
            <a:r>
              <a:rPr lang="en-US" altLang="zh-CN" dirty="0" smtClean="0">
                <a:cs typeface="华文新魏"/>
              </a:rPr>
              <a:t>You must use them, but …</a:t>
            </a:r>
          </a:p>
          <a:p>
            <a:pPr eaLnBrk="1" hangingPunct="1"/>
            <a:r>
              <a:rPr lang="en-US" altLang="zh-CN" dirty="0" smtClean="0">
                <a:cs typeface="华文新魏"/>
              </a:rPr>
              <a:t>Be careful, they may have bad information</a:t>
            </a:r>
          </a:p>
          <a:p>
            <a:pPr eaLnBrk="1" hangingPunct="1"/>
            <a:r>
              <a:rPr lang="en-US" altLang="zh-CN" dirty="0" smtClean="0">
                <a:cs typeface="华文新魏"/>
              </a:rPr>
              <a:t>Ask yourself:</a:t>
            </a:r>
          </a:p>
          <a:p>
            <a:pPr lvl="1" eaLnBrk="1" hangingPunct="1"/>
            <a:r>
              <a:rPr lang="en-US" altLang="zh-CN" dirty="0" smtClean="0">
                <a:cs typeface="华文新魏"/>
              </a:rPr>
              <a:t>Is the source reliable?</a:t>
            </a:r>
          </a:p>
          <a:p>
            <a:pPr lvl="1" eaLnBrk="1" hangingPunct="1"/>
            <a:r>
              <a:rPr lang="en-US" altLang="zh-CN" dirty="0" smtClean="0">
                <a:cs typeface="华文新魏"/>
              </a:rPr>
              <a:t>Who is writing and why?</a:t>
            </a:r>
          </a:p>
          <a:p>
            <a:pPr eaLnBrk="1" hangingPunct="1"/>
            <a:r>
              <a:rPr lang="en-US" altLang="zh-CN" dirty="0" smtClean="0">
                <a:cs typeface="华文新魏"/>
              </a:rPr>
              <a:t>Stick with well-known, trusted web sites</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defRPr/>
            </a:pPr>
            <a:r>
              <a:rPr lang="en-US" dirty="0" smtClean="0"/>
              <a:t>Citations </a:t>
            </a:r>
            <a:r>
              <a:rPr lang="en-US" cap="none" dirty="0" smtClean="0"/>
              <a:t>and</a:t>
            </a:r>
            <a:r>
              <a:rPr lang="en-US" dirty="0"/>
              <a:t/>
            </a:r>
            <a:br>
              <a:rPr lang="en-US" dirty="0"/>
            </a:br>
            <a:r>
              <a:rPr lang="en-US" dirty="0" smtClean="0"/>
              <a:t>references</a:t>
            </a:r>
            <a:endParaRPr lang="en-US" dirty="0"/>
          </a:p>
        </p:txBody>
      </p:sp>
      <p:sp>
        <p:nvSpPr>
          <p:cNvPr id="31747" name="Subtitle 6"/>
          <p:cNvSpPr>
            <a:spLocks noGrp="1"/>
          </p:cNvSpPr>
          <p:nvPr>
            <p:ph type="subTitle" idx="1"/>
          </p:nvPr>
        </p:nvSpPr>
        <p:spPr>
          <a:xfrm>
            <a:off x="500063" y="1560513"/>
            <a:ext cx="5105400" cy="1219200"/>
          </a:xfrm>
        </p:spPr>
        <p:txBody>
          <a:bodyPr/>
          <a:lstStyle/>
          <a:p>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Citation &amp; Referencing Methods</a:t>
            </a:r>
            <a:endParaRPr lang="en-US" b="0" dirty="0"/>
          </a:p>
        </p:txBody>
      </p:sp>
      <p:sp>
        <p:nvSpPr>
          <p:cNvPr id="3" name="Content Placeholder 2"/>
          <p:cNvSpPr>
            <a:spLocks noGrp="1"/>
          </p:cNvSpPr>
          <p:nvPr>
            <p:ph idx="1"/>
          </p:nvPr>
        </p:nvSpPr>
        <p:spPr/>
        <p:txBody>
          <a:bodyPr/>
          <a:lstStyle/>
          <a:p>
            <a:r>
              <a:rPr lang="en-US" dirty="0" smtClean="0"/>
              <a:t>There are several different systems for doing citations and references</a:t>
            </a:r>
          </a:p>
          <a:p>
            <a:r>
              <a:rPr lang="en-US" dirty="0" smtClean="0"/>
              <a:t>The program you are in at Southern Cross University uses the Harvard system, so that’s what we’ll learn.</a:t>
            </a:r>
          </a:p>
          <a:p>
            <a:r>
              <a:rPr lang="en-US" dirty="0" smtClean="0"/>
              <a:t>Other courses or programs may use other systems, so if  in doubt, find out – </a:t>
            </a:r>
            <a:r>
              <a:rPr lang="en-US" i="1" u="sng" dirty="0" smtClean="0"/>
              <a:t>before</a:t>
            </a:r>
            <a:r>
              <a:rPr lang="en-US" dirty="0" smtClean="0"/>
              <a:t> you write your papers.</a:t>
            </a:r>
            <a:endParaRPr lang="en-US" dirty="0"/>
          </a:p>
        </p:txBody>
      </p:sp>
    </p:spTree>
    <p:extLst>
      <p:ext uri="{BB962C8B-B14F-4D97-AF65-F5344CB8AC3E}">
        <p14:creationId xmlns="" xmlns:p14="http://schemas.microsoft.com/office/powerpoint/2010/main" val="1887074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Citations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0700935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citations?</a:t>
            </a:r>
            <a:endParaRPr lang="en-US" dirty="0"/>
          </a:p>
        </p:txBody>
      </p:sp>
      <p:sp>
        <p:nvSpPr>
          <p:cNvPr id="3" name="Content Placeholder 2"/>
          <p:cNvSpPr>
            <a:spLocks noGrp="1"/>
          </p:cNvSpPr>
          <p:nvPr>
            <p:ph idx="1"/>
          </p:nvPr>
        </p:nvSpPr>
        <p:spPr/>
        <p:txBody>
          <a:bodyPr/>
          <a:lstStyle/>
          <a:p>
            <a:r>
              <a:rPr lang="en-US" dirty="0" smtClean="0"/>
              <a:t>They are the words in parentheses after a quotation or paraphrase telling what reference you got your information from.</a:t>
            </a:r>
          </a:p>
          <a:p>
            <a:pPr marL="0" indent="0">
              <a:buNone/>
            </a:pPr>
            <a:endParaRPr lang="en-US" dirty="0" smtClean="0"/>
          </a:p>
          <a:p>
            <a:pPr marL="0" indent="0">
              <a:buNone/>
            </a:pPr>
            <a:r>
              <a:rPr lang="en-US" u="sng" dirty="0" smtClean="0"/>
              <a:t>For example: </a:t>
            </a:r>
          </a:p>
          <a:p>
            <a:pPr marL="311150" lvl="1" indent="0">
              <a:buNone/>
            </a:pPr>
            <a:r>
              <a:rPr lang="en-US" dirty="0" smtClean="0">
                <a:latin typeface="Times New Roman" pitchFamily="18" charset="0"/>
                <a:cs typeface="Times New Roman" pitchFamily="18" charset="0"/>
              </a:rPr>
              <a:t>Children </a:t>
            </a:r>
            <a:r>
              <a:rPr lang="en-US" dirty="0">
                <a:latin typeface="Times New Roman" pitchFamily="18" charset="0"/>
                <a:cs typeface="Times New Roman" pitchFamily="18" charset="0"/>
              </a:rPr>
              <a:t>and adults rarely eat together now, and thus get less opportunity to talk. </a:t>
            </a:r>
            <a:r>
              <a:rPr lang="en-US" dirty="0">
                <a:solidFill>
                  <a:srgbClr val="FFFF00"/>
                </a:solidFill>
                <a:latin typeface="Times New Roman" pitchFamily="18" charset="0"/>
                <a:cs typeface="Times New Roman" pitchFamily="18" charset="0"/>
              </a:rPr>
              <a:t>(Knott 2008)</a:t>
            </a:r>
          </a:p>
          <a:p>
            <a:endParaRPr lang="en-US" dirty="0"/>
          </a:p>
        </p:txBody>
      </p:sp>
      <p:cxnSp>
        <p:nvCxnSpPr>
          <p:cNvPr id="6" name="Straight Arrow Connector 5"/>
          <p:cNvCxnSpPr/>
          <p:nvPr/>
        </p:nvCxnSpPr>
        <p:spPr>
          <a:xfrm flipH="1" flipV="1">
            <a:off x="5105400" y="5597236"/>
            <a:ext cx="1524000" cy="914400"/>
          </a:xfrm>
          <a:prstGeom prst="straightConnector1">
            <a:avLst/>
          </a:prstGeom>
          <a:ln w="142875" cap="sq">
            <a:tailEnd type="stealth" w="lg" len="lg"/>
          </a:ln>
          <a:effectLst>
            <a:outerShdw dist="38100" dir="5400000" algn="t" rotWithShape="0">
              <a:schemeClr val="tx1"/>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4105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a:t>
            </a:r>
          </a:p>
        </p:txBody>
      </p:sp>
      <p:sp>
        <p:nvSpPr>
          <p:cNvPr id="3075" name="Content Placeholder 2"/>
          <p:cNvSpPr>
            <a:spLocks noGrp="1"/>
          </p:cNvSpPr>
          <p:nvPr>
            <p:ph idx="1"/>
          </p:nvPr>
        </p:nvSpPr>
        <p:spPr/>
        <p:txBody>
          <a:bodyPr>
            <a:normAutofit/>
          </a:bodyPr>
          <a:lstStyle/>
          <a:p>
            <a:pPr marL="320040" indent="-320040" eaLnBrk="1" fontAlgn="auto" hangingPunct="1">
              <a:spcAft>
                <a:spcPts val="0"/>
              </a:spcAft>
              <a:buFont typeface="Wingdings 2"/>
              <a:buChar char=""/>
              <a:defRPr/>
            </a:pPr>
            <a:r>
              <a:rPr lang="en-US" altLang="zh-CN" sz="2800" dirty="0" smtClean="0"/>
              <a:t>An essay in which you:</a:t>
            </a:r>
          </a:p>
          <a:p>
            <a:pPr marL="720090" lvl="1" indent="-320040" eaLnBrk="1" fontAlgn="auto" hangingPunct="1">
              <a:spcAft>
                <a:spcPts val="0"/>
              </a:spcAft>
              <a:buFont typeface="Wingdings 2"/>
              <a:buChar char=""/>
              <a:defRPr/>
            </a:pPr>
            <a:r>
              <a:rPr lang="en-US" altLang="zh-CN" sz="2400" dirty="0" smtClean="0"/>
              <a:t>Research a topic </a:t>
            </a:r>
          </a:p>
          <a:p>
            <a:pPr marL="720090" lvl="1" indent="-320040" eaLnBrk="1" fontAlgn="auto" hangingPunct="1">
              <a:spcAft>
                <a:spcPts val="0"/>
              </a:spcAft>
              <a:buFont typeface="Wingdings 2"/>
              <a:buChar char=""/>
              <a:defRPr/>
            </a:pPr>
            <a:r>
              <a:rPr lang="en-US" altLang="zh-CN" sz="2400" dirty="0" smtClean="0"/>
              <a:t>present your findings</a:t>
            </a:r>
          </a:p>
          <a:p>
            <a:pPr marL="409194" indent="-320040" eaLnBrk="1" fontAlgn="auto" hangingPunct="1">
              <a:spcAft>
                <a:spcPts val="0"/>
              </a:spcAft>
              <a:buFont typeface="Wingdings 2"/>
              <a:buChar char=""/>
              <a:defRPr/>
            </a:pPr>
            <a:r>
              <a:rPr lang="en-US" altLang="zh-CN" sz="2800" dirty="0" smtClean="0"/>
              <a:t>Used in university and business</a:t>
            </a:r>
          </a:p>
          <a:p>
            <a:pPr marL="409194" indent="-320040" eaLnBrk="1" fontAlgn="auto" hangingPunct="1">
              <a:spcAft>
                <a:spcPts val="0"/>
              </a:spcAft>
              <a:buFont typeface="Wingdings 2"/>
              <a:buChar char=""/>
              <a:defRPr/>
            </a:pPr>
            <a:r>
              <a:rPr lang="en-US" altLang="zh-CN" sz="2800" dirty="0" smtClean="0"/>
              <a:t>You will have to write many reports</a:t>
            </a:r>
          </a:p>
          <a:p>
            <a:pPr marL="409194" indent="-320040" eaLnBrk="1" fontAlgn="auto" hangingPunct="1">
              <a:spcAft>
                <a:spcPts val="0"/>
              </a:spcAft>
              <a:buFont typeface="Wingdings 2"/>
              <a:buChar char=""/>
              <a:defRPr/>
            </a:pPr>
            <a:endParaRPr lang="en-US" altLang="zh-CN" sz="2800" dirty="0"/>
          </a:p>
          <a:p>
            <a:pPr marL="409194" indent="-320040" eaLnBrk="1" fontAlgn="auto" hangingPunct="1">
              <a:spcAft>
                <a:spcPts val="0"/>
              </a:spcAft>
              <a:buFont typeface="Wingdings 2"/>
              <a:buChar char=""/>
              <a:defRPr/>
            </a:pPr>
            <a:r>
              <a:rPr lang="en-US" altLang="zh-CN" sz="2800" dirty="0" smtClean="0"/>
              <a:t>But first, we’ll learn about </a:t>
            </a:r>
            <a:r>
              <a:rPr lang="en-US" altLang="zh-CN" sz="2800" dirty="0" smtClean="0">
                <a:solidFill>
                  <a:srgbClr val="FFFF00"/>
                </a:solidFill>
              </a:rPr>
              <a:t>research, citations, and references …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are simple</a:t>
            </a:r>
            <a:endParaRPr lang="en-US" dirty="0"/>
          </a:p>
        </p:txBody>
      </p:sp>
      <p:sp>
        <p:nvSpPr>
          <p:cNvPr id="3" name="Content Placeholder 2"/>
          <p:cNvSpPr>
            <a:spLocks noGrp="1"/>
          </p:cNvSpPr>
          <p:nvPr>
            <p:ph idx="1"/>
          </p:nvPr>
        </p:nvSpPr>
        <p:spPr/>
        <p:txBody>
          <a:bodyPr/>
          <a:lstStyle/>
          <a:p>
            <a:r>
              <a:rPr lang="en-US" dirty="0" smtClean="0"/>
              <a:t>For internet sources, it’s just the surname of the author and the year from you List of References in parentheses: </a:t>
            </a:r>
            <a:r>
              <a:rPr lang="en-US" dirty="0" smtClean="0">
                <a:solidFill>
                  <a:srgbClr val="FFFF00"/>
                </a:solidFill>
              </a:rPr>
              <a:t>(</a:t>
            </a:r>
            <a:r>
              <a:rPr lang="en-US" dirty="0" smtClean="0">
                <a:solidFill>
                  <a:srgbClr val="FFFF00"/>
                </a:solidFill>
                <a:latin typeface="Times New Roman" pitchFamily="18" charset="0"/>
                <a:cs typeface="Times New Roman" pitchFamily="18" charset="0"/>
              </a:rPr>
              <a:t>Knott 2008)</a:t>
            </a:r>
          </a:p>
          <a:p>
            <a:r>
              <a:rPr lang="en-US" dirty="0" smtClean="0">
                <a:cs typeface="Times New Roman" pitchFamily="18" charset="0"/>
              </a:rPr>
              <a:t>If there is no date, you just put </a:t>
            </a:r>
            <a:r>
              <a:rPr lang="en-US" dirty="0" err="1" smtClean="0">
                <a:cs typeface="Times New Roman" pitchFamily="18" charset="0"/>
              </a:rPr>
              <a:t>n.d.</a:t>
            </a:r>
            <a:r>
              <a:rPr lang="en-US" dirty="0" smtClean="0">
                <a:cs typeface="Times New Roman" pitchFamily="18" charset="0"/>
              </a:rPr>
              <a:t>  for the date:   </a:t>
            </a:r>
            <a:br>
              <a:rPr lang="en-US" dirty="0" smtClean="0">
                <a:cs typeface="Times New Roman" pitchFamily="18" charset="0"/>
              </a:rPr>
            </a:br>
            <a:r>
              <a:rPr lang="en-US" dirty="0" smtClean="0">
                <a:solidFill>
                  <a:srgbClr val="FFFF00"/>
                </a:solidFill>
              </a:rPr>
              <a:t>(</a:t>
            </a:r>
            <a:r>
              <a:rPr lang="en-US" dirty="0" smtClean="0">
                <a:solidFill>
                  <a:srgbClr val="FFFF00"/>
                </a:solidFill>
                <a:latin typeface="Times New Roman" pitchFamily="18" charset="0"/>
                <a:cs typeface="Times New Roman" pitchFamily="18" charset="0"/>
              </a:rPr>
              <a:t>Smith </a:t>
            </a:r>
            <a:r>
              <a:rPr lang="en-US" dirty="0" err="1" smtClean="0">
                <a:solidFill>
                  <a:srgbClr val="FFFF00"/>
                </a:solidFill>
                <a:latin typeface="Times New Roman" pitchFamily="18" charset="0"/>
                <a:cs typeface="Times New Roman" pitchFamily="18" charset="0"/>
              </a:rPr>
              <a:t>n.d.</a:t>
            </a:r>
            <a:r>
              <a:rPr lang="en-US" dirty="0" smtClean="0">
                <a:solidFill>
                  <a:srgbClr val="FFFF00"/>
                </a:solidFill>
                <a:latin typeface="Times New Roman" pitchFamily="18" charset="0"/>
                <a:cs typeface="Times New Roman" pitchFamily="18" charset="0"/>
              </a:rPr>
              <a:t>)</a:t>
            </a:r>
            <a:endParaRPr lang="en-US" dirty="0">
              <a:solidFill>
                <a:srgbClr val="FFFF00"/>
              </a:solidFill>
              <a:latin typeface="Times New Roman" pitchFamily="18" charset="0"/>
              <a:cs typeface="Times New Roman" pitchFamily="18" charset="0"/>
            </a:endParaRPr>
          </a:p>
          <a:p>
            <a:r>
              <a:rPr lang="en-US" dirty="0" smtClean="0">
                <a:cs typeface="Times New Roman" pitchFamily="18" charset="0"/>
              </a:rPr>
              <a:t>If there is no author, you just put the sponsoring organization, </a:t>
            </a:r>
            <a:r>
              <a:rPr lang="en-US" dirty="0" err="1" smtClean="0">
                <a:cs typeface="Times New Roman" pitchFamily="18" charset="0"/>
              </a:rPr>
              <a:t>etc</a:t>
            </a:r>
            <a:r>
              <a:rPr lang="en-US" dirty="0" smtClean="0">
                <a:cs typeface="Times New Roman" pitchFamily="18" charset="0"/>
              </a:rPr>
              <a:t>: </a:t>
            </a:r>
            <a:br>
              <a:rPr lang="en-US" dirty="0" smtClean="0">
                <a:cs typeface="Times New Roman" pitchFamily="18" charset="0"/>
              </a:rPr>
            </a:br>
            <a:r>
              <a:rPr lang="en-US" dirty="0" smtClean="0">
                <a:solidFill>
                  <a:srgbClr val="FFFF00"/>
                </a:solidFill>
                <a:cs typeface="Times New Roman" pitchFamily="18" charset="0"/>
              </a:rPr>
              <a:t>(</a:t>
            </a:r>
            <a:r>
              <a:rPr lang="en-US" sz="3200" dirty="0" smtClean="0">
                <a:solidFill>
                  <a:srgbClr val="FFFF00"/>
                </a:solidFill>
                <a:latin typeface="Times New Roman" pitchFamily="18" charset="0"/>
                <a:cs typeface="Times New Roman" pitchFamily="18" charset="0"/>
              </a:rPr>
              <a:t>Northwestern </a:t>
            </a:r>
            <a:r>
              <a:rPr lang="en-US" sz="3200" dirty="0">
                <a:solidFill>
                  <a:srgbClr val="FFFF00"/>
                </a:solidFill>
                <a:latin typeface="Times New Roman" pitchFamily="18" charset="0"/>
                <a:cs typeface="Times New Roman" pitchFamily="18" charset="0"/>
              </a:rPr>
              <a:t>University </a:t>
            </a:r>
            <a:r>
              <a:rPr lang="en-US" sz="3200" dirty="0" smtClean="0">
                <a:solidFill>
                  <a:srgbClr val="FFFF00"/>
                </a:solidFill>
                <a:latin typeface="Times New Roman" pitchFamily="18" charset="0"/>
                <a:cs typeface="Times New Roman" pitchFamily="18" charset="0"/>
              </a:rPr>
              <a:t>2006)</a:t>
            </a:r>
            <a:endParaRPr lang="en-US" dirty="0" smtClean="0">
              <a:cs typeface="Times New Roman" pitchFamily="18" charset="0"/>
            </a:endParaRPr>
          </a:p>
          <a:p>
            <a:endParaRPr lang="en-US" dirty="0"/>
          </a:p>
        </p:txBody>
      </p:sp>
    </p:spTree>
    <p:extLst>
      <p:ext uri="{BB962C8B-B14F-4D97-AF65-F5344CB8AC3E}">
        <p14:creationId xmlns="" xmlns:p14="http://schemas.microsoft.com/office/powerpoint/2010/main" val="31514097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Citations are </a:t>
            </a:r>
            <a:r>
              <a:rPr lang="en-US" dirty="0" smtClean="0"/>
              <a:t>Not Simple</a:t>
            </a:r>
            <a:endParaRPr lang="en-US" dirty="0"/>
          </a:p>
        </p:txBody>
      </p:sp>
      <p:sp>
        <p:nvSpPr>
          <p:cNvPr id="3" name="Content Placeholder 2"/>
          <p:cNvSpPr>
            <a:spLocks noGrp="1"/>
          </p:cNvSpPr>
          <p:nvPr>
            <p:ph idx="1"/>
          </p:nvPr>
        </p:nvSpPr>
        <p:spPr/>
        <p:txBody>
          <a:bodyPr/>
          <a:lstStyle/>
          <a:p>
            <a:r>
              <a:rPr lang="en-US" dirty="0" smtClean="0"/>
              <a:t>Well, citations are not always that simple. </a:t>
            </a:r>
          </a:p>
          <a:p>
            <a:r>
              <a:rPr lang="en-US" dirty="0" smtClean="0"/>
              <a:t>They get more complicated when there are several authors, etc., but</a:t>
            </a:r>
          </a:p>
          <a:p>
            <a:r>
              <a:rPr lang="en-US" dirty="0" smtClean="0"/>
              <a:t>For right now, we’ll just do this much</a:t>
            </a:r>
          </a:p>
          <a:p>
            <a:endParaRPr lang="en-US" dirty="0"/>
          </a:p>
        </p:txBody>
      </p:sp>
    </p:spTree>
    <p:extLst>
      <p:ext uri="{BB962C8B-B14F-4D97-AF65-F5344CB8AC3E}">
        <p14:creationId xmlns="" xmlns:p14="http://schemas.microsoft.com/office/powerpoint/2010/main" val="35439142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Why Cite Sources?</a:t>
            </a:r>
          </a:p>
        </p:txBody>
      </p:sp>
      <p:sp>
        <p:nvSpPr>
          <p:cNvPr id="32771" name="Content Placeholder 2"/>
          <p:cNvSpPr>
            <a:spLocks noGrp="1"/>
          </p:cNvSpPr>
          <p:nvPr>
            <p:ph idx="1"/>
          </p:nvPr>
        </p:nvSpPr>
        <p:spPr/>
        <p:txBody>
          <a:bodyPr/>
          <a:lstStyle/>
          <a:p>
            <a:pPr eaLnBrk="1" hangingPunct="1"/>
            <a:r>
              <a:rPr lang="en-US" altLang="zh-CN" sz="2800" dirty="0" smtClean="0">
                <a:cs typeface="华文新魏"/>
              </a:rPr>
              <a:t>Required in academic writing</a:t>
            </a:r>
          </a:p>
          <a:p>
            <a:pPr eaLnBrk="1" hangingPunct="1"/>
            <a:r>
              <a:rPr lang="en-US" altLang="zh-CN" sz="2800" dirty="0" smtClean="0">
                <a:cs typeface="华文新魏"/>
              </a:rPr>
              <a:t>Gives your writing credibility; it means that the reader can trust you</a:t>
            </a:r>
          </a:p>
          <a:p>
            <a:pPr eaLnBrk="1" hangingPunct="1"/>
            <a:r>
              <a:rPr lang="en-US" altLang="zh-CN" sz="2800" dirty="0" smtClean="0">
                <a:cs typeface="华文新魏"/>
              </a:rPr>
              <a:t>Lets readers evaluate your credibility</a:t>
            </a:r>
          </a:p>
          <a:p>
            <a:pPr eaLnBrk="1" hangingPunct="1"/>
            <a:r>
              <a:rPr lang="en-US" altLang="zh-CN" sz="2800" dirty="0" smtClean="0">
                <a:cs typeface="华文新魏"/>
              </a:rPr>
              <a:t>Not citing sources is </a:t>
            </a:r>
            <a:r>
              <a:rPr lang="en-US" altLang="zh-CN" sz="2800" i="1" u="sng" dirty="0" smtClean="0">
                <a:cs typeface="华文新魏"/>
              </a:rPr>
              <a:t>plagiarism</a:t>
            </a:r>
            <a:r>
              <a:rPr lang="en-US" altLang="zh-CN" sz="2800" dirty="0" smtClean="0">
                <a:cs typeface="华文新魏"/>
              </a:rPr>
              <a:t>.</a:t>
            </a:r>
            <a:endParaRPr lang="zh-CN" altLang="en-US" sz="2800" dirty="0" smtClean="0">
              <a:cs typeface="华文新魏"/>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When to Cite Sources</a:t>
            </a:r>
          </a:p>
        </p:txBody>
      </p:sp>
      <p:sp>
        <p:nvSpPr>
          <p:cNvPr id="15363" name="Content Placeholder 2"/>
          <p:cNvSpPr>
            <a:spLocks noGrp="1"/>
          </p:cNvSpPr>
          <p:nvPr>
            <p:ph idx="1"/>
          </p:nvPr>
        </p:nvSpPr>
        <p:spPr/>
        <p:txBody>
          <a:bodyPr>
            <a:normAutofit/>
          </a:bodyPr>
          <a:lstStyle/>
          <a:p>
            <a:pPr eaLnBrk="1" hangingPunct="1">
              <a:lnSpc>
                <a:spcPct val="90000"/>
              </a:lnSpc>
            </a:pPr>
            <a:r>
              <a:rPr lang="en-US" altLang="zh-CN" sz="2800" dirty="0" smtClean="0">
                <a:cs typeface="华文新魏"/>
              </a:rPr>
              <a:t>“Whenever you quote, paraphrase, summarize, or otherwise refer to the work of another, you are required to cite its source …”</a:t>
            </a:r>
          </a:p>
          <a:p>
            <a:pPr algn="r" eaLnBrk="1" hangingPunct="1">
              <a:lnSpc>
                <a:spcPct val="90000"/>
              </a:lnSpc>
              <a:buFontTx/>
              <a:buChar char="-"/>
            </a:pPr>
            <a:r>
              <a:rPr lang="en-US" altLang="zh-CN" sz="1600" i="1" dirty="0" smtClean="0">
                <a:cs typeface="华文新魏"/>
                <a:hlinkClick r:id="rId3"/>
              </a:rPr>
              <a:t>http://library.duke.edu/research/citing/</a:t>
            </a:r>
            <a:r>
              <a:rPr lang="en-US" altLang="zh-CN" sz="1600" i="1" dirty="0" smtClean="0">
                <a:cs typeface="华文新魏"/>
              </a:rPr>
              <a:t/>
            </a:r>
            <a:br>
              <a:rPr lang="en-US" altLang="zh-CN" sz="1600" i="1" dirty="0" smtClean="0">
                <a:cs typeface="华文新魏"/>
              </a:rPr>
            </a:br>
            <a:endParaRPr lang="en-US" altLang="zh-CN" sz="1600" i="1" dirty="0" smtClean="0">
              <a:cs typeface="华文新魏"/>
            </a:endParaRPr>
          </a:p>
          <a:p>
            <a:pPr eaLnBrk="1" hangingPunct="1">
              <a:lnSpc>
                <a:spcPct val="90000"/>
              </a:lnSpc>
            </a:pPr>
            <a:r>
              <a:rPr lang="en-US" altLang="zh-CN" dirty="0" smtClean="0">
                <a:cs typeface="华文新魏"/>
              </a:rPr>
              <a:t>Whenever you present something as fact:</a:t>
            </a:r>
          </a:p>
          <a:p>
            <a:pPr lvl="1" eaLnBrk="1" hangingPunct="1">
              <a:lnSpc>
                <a:spcPct val="90000"/>
              </a:lnSpc>
            </a:pPr>
            <a:r>
              <a:rPr lang="en-US" altLang="zh-CN" sz="2400" dirty="0" smtClean="0">
                <a:cs typeface="华文新魏"/>
              </a:rPr>
              <a:t>“… 81.25% of the people in China …”</a:t>
            </a:r>
          </a:p>
          <a:p>
            <a:pPr lvl="1" eaLnBrk="1" hangingPunct="1">
              <a:lnSpc>
                <a:spcPct val="90000"/>
              </a:lnSpc>
            </a:pPr>
            <a:r>
              <a:rPr lang="en-US" altLang="zh-CN" sz="2400" dirty="0" smtClean="0">
                <a:cs typeface="华文新魏"/>
              </a:rPr>
              <a:t>“… economic growth in China is projected to slow to about 6.5 percent this year.”</a:t>
            </a:r>
          </a:p>
          <a:p>
            <a:pPr lvl="1" eaLnBrk="1" hangingPunct="1">
              <a:lnSpc>
                <a:spcPct val="90000"/>
              </a:lnSpc>
            </a:pPr>
            <a:r>
              <a:rPr lang="en-US" altLang="zh-CN" sz="2400" dirty="0" smtClean="0">
                <a:cs typeface="华文新魏"/>
              </a:rPr>
              <a:t>The </a:t>
            </a:r>
            <a:r>
              <a:rPr lang="en-US" altLang="zh-CN" sz="2400" i="1" dirty="0" smtClean="0">
                <a:cs typeface="华文新魏"/>
              </a:rPr>
              <a:t>Titanic</a:t>
            </a:r>
            <a:r>
              <a:rPr lang="en-US" altLang="zh-CN" sz="2400" dirty="0" smtClean="0">
                <a:cs typeface="华文新魏"/>
              </a:rPr>
              <a:t> sank on April 15, 1912.</a:t>
            </a:r>
          </a:p>
          <a:p>
            <a:pPr eaLnBrk="1" hangingPunct="1">
              <a:lnSpc>
                <a:spcPct val="90000"/>
              </a:lnSpc>
            </a:pPr>
            <a:endParaRPr lang="zh-CN" altLang="en-US" sz="2400" dirty="0" smtClean="0">
              <a:cs typeface="华文新魏"/>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references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2951516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References</a:t>
            </a:r>
          </a:p>
        </p:txBody>
      </p:sp>
      <p:sp>
        <p:nvSpPr>
          <p:cNvPr id="34819" name="Rectangle 5"/>
          <p:cNvSpPr>
            <a:spLocks noGrp="1"/>
          </p:cNvSpPr>
          <p:nvPr>
            <p:ph idx="1"/>
          </p:nvPr>
        </p:nvSpPr>
        <p:spPr/>
        <p:txBody>
          <a:bodyPr/>
          <a:lstStyle/>
          <a:p>
            <a:pPr eaLnBrk="1" hangingPunct="1"/>
            <a:r>
              <a:rPr lang="en-US" altLang="zh-CN" dirty="0" smtClean="0">
                <a:cs typeface="华文新魏"/>
              </a:rPr>
              <a:t>These are the words at the end of your report that give exact details about your sources:</a:t>
            </a:r>
          </a:p>
          <a:p>
            <a:pPr eaLnBrk="1" hangingPunct="1"/>
            <a:endParaRPr lang="en-US" altLang="zh-CN" dirty="0">
              <a:cs typeface="华文新魏"/>
            </a:endParaRPr>
          </a:p>
          <a:p>
            <a:pPr eaLnBrk="1" hangingPunct="1"/>
            <a:r>
              <a:rPr lang="en-US" sz="2400" dirty="0">
                <a:solidFill>
                  <a:srgbClr val="FFFF00"/>
                </a:solidFill>
                <a:latin typeface="Times New Roman" pitchFamily="18" charset="0"/>
                <a:cs typeface="Times New Roman" pitchFamily="18" charset="0"/>
              </a:rPr>
              <a:t>Knott, C </a:t>
            </a:r>
            <a:r>
              <a:rPr lang="en-US" sz="2400" dirty="0" smtClean="0">
                <a:solidFill>
                  <a:srgbClr val="FFFF00"/>
                </a:solidFill>
                <a:latin typeface="Times New Roman" pitchFamily="18" charset="0"/>
                <a:cs typeface="Times New Roman" pitchFamily="18" charset="0"/>
              </a:rPr>
              <a:t>2008 </a:t>
            </a:r>
            <a:r>
              <a:rPr lang="en-US" sz="2400" dirty="0">
                <a:solidFill>
                  <a:srgbClr val="FFFF00"/>
                </a:solidFill>
                <a:latin typeface="Times New Roman" pitchFamily="18" charset="0"/>
                <a:cs typeface="Times New Roman" pitchFamily="18" charset="0"/>
              </a:rPr>
              <a:t>Turning Meal Time into Family Time, Obesity Treatment, viewed 23 April 2011, </a:t>
            </a:r>
            <a:r>
              <a:rPr lang="en-US" sz="2400" dirty="0" smtClean="0">
                <a:solidFill>
                  <a:srgbClr val="FFFF00"/>
                </a:solidFill>
                <a:latin typeface="Times New Roman" pitchFamily="18" charset="0"/>
                <a:cs typeface="Times New Roman" pitchFamily="18" charset="0"/>
              </a:rPr>
              <a:t/>
            </a:r>
            <a:br>
              <a:rPr lang="en-US" sz="2400" dirty="0" smtClean="0">
                <a:solidFill>
                  <a:srgbClr val="FFFF00"/>
                </a:solidFill>
                <a:latin typeface="Times New Roman" pitchFamily="18" charset="0"/>
                <a:cs typeface="Times New Roman" pitchFamily="18" charset="0"/>
              </a:rPr>
            </a:br>
            <a:r>
              <a:rPr lang="en-US" sz="2400" dirty="0" smtClean="0">
                <a:solidFill>
                  <a:srgbClr val="FFFF00"/>
                </a:solidFill>
                <a:latin typeface="Times New Roman" pitchFamily="18" charset="0"/>
                <a:cs typeface="Times New Roman" pitchFamily="18" charset="0"/>
              </a:rPr>
              <a:t>http</a:t>
            </a:r>
            <a:r>
              <a:rPr lang="en-US" sz="2400" dirty="0">
                <a:solidFill>
                  <a:srgbClr val="FFFF00"/>
                </a:solidFill>
                <a:latin typeface="Times New Roman" pitchFamily="18" charset="0"/>
                <a:cs typeface="Times New Roman" pitchFamily="18" charset="0"/>
              </a:rPr>
              <a:t>://www.obesity-treatment.com/feature/turning-meal-time-family-time?page=2</a:t>
            </a:r>
          </a:p>
          <a:p>
            <a:pPr marL="0" indent="0" eaLnBrk="1" hangingPunct="1">
              <a:buNone/>
            </a:pPr>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a:t>
            </a:r>
            <a:endParaRPr lang="en-US" dirty="0"/>
          </a:p>
        </p:txBody>
      </p:sp>
      <p:sp>
        <p:nvSpPr>
          <p:cNvPr id="3" name="Content Placeholder 2"/>
          <p:cNvSpPr>
            <a:spLocks noGrp="1"/>
          </p:cNvSpPr>
          <p:nvPr>
            <p:ph idx="1"/>
          </p:nvPr>
        </p:nvSpPr>
        <p:spPr>
          <a:xfrm>
            <a:off x="2138548" y="2190008"/>
            <a:ext cx="6781800" cy="4114800"/>
          </a:xfrm>
        </p:spPr>
        <p:txBody>
          <a:bodyPr/>
          <a:lstStyle/>
          <a:p>
            <a:pPr marL="0" lvl="1" indent="0">
              <a:buClr>
                <a:schemeClr val="accent1"/>
              </a:buClr>
              <a:buSzPct val="70000"/>
              <a:buNone/>
            </a:pPr>
            <a:r>
              <a:rPr lang="en-US" dirty="0" smtClean="0">
                <a:solidFill>
                  <a:srgbClr val="FFFF00"/>
                </a:solidFill>
                <a:latin typeface="Times New Roman" pitchFamily="18" charset="0"/>
                <a:cs typeface="Times New Roman" pitchFamily="18" charset="0"/>
              </a:rPr>
              <a:t>(Knott 2008)</a:t>
            </a:r>
          </a:p>
          <a:p>
            <a:pPr marL="0" indent="0">
              <a:buNone/>
            </a:pPr>
            <a:endParaRPr lang="en-US" sz="1100" dirty="0" smtClean="0"/>
          </a:p>
          <a:p>
            <a:pPr marL="0" indent="0">
              <a:buNone/>
            </a:pPr>
            <a:r>
              <a:rPr lang="en-US" dirty="0" smtClean="0"/>
              <a:t>Links to …</a:t>
            </a:r>
          </a:p>
          <a:p>
            <a:pPr marL="0" indent="0">
              <a:buNone/>
            </a:pPr>
            <a:endParaRPr lang="en-US" sz="1400" dirty="0" smtClean="0"/>
          </a:p>
          <a:p>
            <a:pPr marL="0" indent="0">
              <a:buNone/>
            </a:pPr>
            <a:r>
              <a:rPr lang="en-US" sz="2000" dirty="0" smtClean="0">
                <a:solidFill>
                  <a:srgbClr val="FFFF00"/>
                </a:solidFill>
                <a:latin typeface="Times New Roman" pitchFamily="18" charset="0"/>
                <a:cs typeface="Times New Roman" pitchFamily="18" charset="0"/>
              </a:rPr>
              <a:t>Knott, C 2008 Turning Meal Time into Family Time, Obesity Treatment, viewed 23 April 2011, </a:t>
            </a:r>
            <a:br>
              <a:rPr lang="en-US" sz="2000" dirty="0" smtClean="0">
                <a:solidFill>
                  <a:srgbClr val="FFFF00"/>
                </a:solidFill>
                <a:latin typeface="Times New Roman" pitchFamily="18" charset="0"/>
                <a:cs typeface="Times New Roman" pitchFamily="18" charset="0"/>
              </a:rPr>
            </a:br>
            <a:r>
              <a:rPr lang="en-US" sz="2000" dirty="0" smtClean="0">
                <a:solidFill>
                  <a:srgbClr val="FFFF00"/>
                </a:solidFill>
                <a:latin typeface="Times New Roman" pitchFamily="18" charset="0"/>
                <a:cs typeface="Times New Roman" pitchFamily="18" charset="0"/>
              </a:rPr>
              <a:t>http://www.obesity-treatment.com/feature/turning-meal-time-family-time?page=2</a:t>
            </a:r>
          </a:p>
          <a:p>
            <a:endParaRPr lang="en-US" dirty="0" smtClean="0"/>
          </a:p>
          <a:p>
            <a:pPr marL="0" indent="0">
              <a:buNone/>
            </a:pPr>
            <a:r>
              <a:rPr lang="en-US" dirty="0" smtClean="0"/>
              <a:t>Which links to … </a:t>
            </a:r>
            <a:endParaRPr lang="en-US" dirty="0"/>
          </a:p>
          <a:p>
            <a:endParaRPr lang="en-US" dirty="0" smtClean="0"/>
          </a:p>
          <a:p>
            <a:endParaRPr lang="en-US" dirty="0"/>
          </a:p>
        </p:txBody>
      </p:sp>
      <p:sp>
        <p:nvSpPr>
          <p:cNvPr id="4" name="Right Arrow 3"/>
          <p:cNvSpPr/>
          <p:nvPr/>
        </p:nvSpPr>
        <p:spPr>
          <a:xfrm>
            <a:off x="228600" y="2209800"/>
            <a:ext cx="1752600" cy="609600"/>
          </a:xfrm>
          <a:prstGeom prst="rightArrow">
            <a:avLst/>
          </a:prstGeom>
          <a:solidFill>
            <a:schemeClr val="tx1"/>
          </a:solidFill>
          <a:ln w="50800"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Citation</a:t>
            </a:r>
            <a:endParaRPr lang="en-US" b="1" dirty="0">
              <a:solidFill>
                <a:srgbClr val="FF0000"/>
              </a:solidFill>
            </a:endParaRPr>
          </a:p>
        </p:txBody>
      </p:sp>
      <p:sp>
        <p:nvSpPr>
          <p:cNvPr id="5" name="Right Arrow 4"/>
          <p:cNvSpPr/>
          <p:nvPr/>
        </p:nvSpPr>
        <p:spPr>
          <a:xfrm>
            <a:off x="228600" y="3581400"/>
            <a:ext cx="1752600" cy="609600"/>
          </a:xfrm>
          <a:prstGeom prst="rightArrow">
            <a:avLst/>
          </a:prstGeom>
          <a:solidFill>
            <a:schemeClr val="tx1"/>
          </a:solidFill>
          <a:ln w="50800"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Reference</a:t>
            </a:r>
            <a:endParaRPr lang="en-US" b="1" dirty="0">
              <a:solidFill>
                <a:srgbClr val="FF0000"/>
              </a:solidFill>
            </a:endParaRPr>
          </a:p>
        </p:txBody>
      </p:sp>
      <p:sp>
        <p:nvSpPr>
          <p:cNvPr id="6" name="Right Arrow 5"/>
          <p:cNvSpPr/>
          <p:nvPr/>
        </p:nvSpPr>
        <p:spPr>
          <a:xfrm>
            <a:off x="5867400" y="5486400"/>
            <a:ext cx="3124200" cy="609600"/>
          </a:xfrm>
          <a:prstGeom prst="rightArrow">
            <a:avLst/>
          </a:prstGeom>
          <a:solidFill>
            <a:schemeClr val="tx1"/>
          </a:solidFill>
          <a:ln w="50800"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Sources on the internet</a:t>
            </a:r>
            <a:endParaRPr lang="en-US" b="1" dirty="0">
              <a:solidFill>
                <a:srgbClr val="FF0000"/>
              </a:solidFill>
            </a:endParaRPr>
          </a:p>
        </p:txBody>
      </p:sp>
    </p:spTree>
    <p:extLst>
      <p:ext uri="{BB962C8B-B14F-4D97-AF65-F5344CB8AC3E}">
        <p14:creationId xmlns="" xmlns:p14="http://schemas.microsoft.com/office/powerpoint/2010/main" val="205549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left)">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zh-CN" smtClean="0"/>
              <a:t>Reference List</a:t>
            </a:r>
          </a:p>
        </p:txBody>
      </p:sp>
      <p:sp>
        <p:nvSpPr>
          <p:cNvPr id="12291" name="Rectangle 3"/>
          <p:cNvSpPr>
            <a:spLocks noGrp="1" noChangeArrowheads="1"/>
          </p:cNvSpPr>
          <p:nvPr>
            <p:ph type="body" idx="1"/>
          </p:nvPr>
        </p:nvSpPr>
        <p:spPr>
          <a:xfrm>
            <a:off x="457200" y="2057400"/>
            <a:ext cx="7772400" cy="3990975"/>
          </a:xfrm>
        </p:spPr>
        <p:txBody>
          <a:bodyPr/>
          <a:lstStyle/>
          <a:p>
            <a:pPr eaLnBrk="1" hangingPunct="1">
              <a:lnSpc>
                <a:spcPct val="90000"/>
              </a:lnSpc>
            </a:pPr>
            <a:r>
              <a:rPr lang="en-US" altLang="zh-CN" sz="2400" dirty="0" smtClean="0"/>
              <a:t>The reference list is at the end of your report. </a:t>
            </a:r>
          </a:p>
          <a:p>
            <a:pPr lvl="1" eaLnBrk="1" hangingPunct="1">
              <a:lnSpc>
                <a:spcPct val="90000"/>
              </a:lnSpc>
            </a:pPr>
            <a:r>
              <a:rPr lang="en-US" altLang="zh-CN" sz="2200" dirty="0" smtClean="0"/>
              <a:t>In alphabetical order</a:t>
            </a:r>
          </a:p>
          <a:p>
            <a:pPr lvl="1" eaLnBrk="1" hangingPunct="1">
              <a:lnSpc>
                <a:spcPct val="90000"/>
              </a:lnSpc>
            </a:pPr>
            <a:r>
              <a:rPr lang="en-US" altLang="zh-CN" sz="2200" dirty="0" smtClean="0"/>
              <a:t>Each source you cite must appear in your reference list.</a:t>
            </a:r>
          </a:p>
          <a:p>
            <a:pPr lvl="1" eaLnBrk="1" hangingPunct="1">
              <a:lnSpc>
                <a:spcPct val="90000"/>
              </a:lnSpc>
            </a:pPr>
            <a:r>
              <a:rPr lang="en-US" altLang="zh-CN" sz="2200" dirty="0" smtClean="0"/>
              <a:t>Each entry in the reference list must be cited in the text at least once.</a:t>
            </a:r>
          </a:p>
          <a:p>
            <a:pPr marL="357188" lvl="1" indent="0" eaLnBrk="1" hangingPunct="1">
              <a:lnSpc>
                <a:spcPct val="90000"/>
              </a:lnSpc>
              <a:buNone/>
            </a:pPr>
            <a:endParaRPr lang="en-US" altLang="zh-CN" sz="2200" dirty="0" smtClean="0"/>
          </a:p>
          <a:p>
            <a:pPr marL="0" indent="0">
              <a:spcBef>
                <a:spcPts val="0"/>
              </a:spcBef>
              <a:buNone/>
            </a:pPr>
            <a:r>
              <a:rPr lang="en-US" sz="1600" dirty="0" smtClean="0">
                <a:solidFill>
                  <a:srgbClr val="FFFF00"/>
                </a:solidFill>
                <a:latin typeface="Times New Roman" pitchFamily="18" charset="0"/>
              </a:rPr>
              <a:t>List of References</a:t>
            </a:r>
            <a:br>
              <a:rPr lang="en-US" sz="1600" dirty="0" smtClean="0">
                <a:solidFill>
                  <a:srgbClr val="FFFF00"/>
                </a:solidFill>
                <a:latin typeface="Times New Roman" pitchFamily="18" charset="0"/>
              </a:rPr>
            </a:br>
            <a:r>
              <a:rPr lang="en-US" sz="1600" dirty="0" smtClean="0">
                <a:solidFill>
                  <a:srgbClr val="FFFF00"/>
                </a:solidFill>
                <a:latin typeface="Times New Roman" pitchFamily="18" charset="0"/>
              </a:rPr>
              <a:t/>
            </a:r>
            <a:br>
              <a:rPr lang="en-US" sz="1600" dirty="0" smtClean="0">
                <a:solidFill>
                  <a:srgbClr val="FFFF00"/>
                </a:solidFill>
                <a:latin typeface="Times New Roman" pitchFamily="18" charset="0"/>
              </a:rPr>
            </a:br>
            <a:r>
              <a:rPr lang="en-US" sz="1600" dirty="0">
                <a:solidFill>
                  <a:srgbClr val="FFFF00"/>
                </a:solidFill>
                <a:latin typeface="Times New Roman" pitchFamily="18" charset="0"/>
                <a:cs typeface="Times New Roman" pitchFamily="18" charset="0"/>
              </a:rPr>
              <a:t>Knott, C 2008, ‘Turning Meal Time into Family Time’, </a:t>
            </a:r>
            <a:r>
              <a:rPr lang="en-US" sz="1600" i="1" dirty="0">
                <a:solidFill>
                  <a:srgbClr val="FFFF00"/>
                </a:solidFill>
                <a:latin typeface="Times New Roman" pitchFamily="18" charset="0"/>
                <a:cs typeface="Times New Roman" pitchFamily="18" charset="0"/>
              </a:rPr>
              <a:t>Obesity Treatment</a:t>
            </a:r>
            <a:r>
              <a:rPr lang="en-US" sz="1600" dirty="0">
                <a:solidFill>
                  <a:srgbClr val="FFFF00"/>
                </a:solidFill>
                <a:latin typeface="Times New Roman" pitchFamily="18" charset="0"/>
                <a:cs typeface="Times New Roman" pitchFamily="18" charset="0"/>
              </a:rPr>
              <a:t>, viewed 23 April 2011, http://</a:t>
            </a:r>
            <a:r>
              <a:rPr lang="en-US" sz="1600" dirty="0" smtClean="0">
                <a:solidFill>
                  <a:srgbClr val="FFFF00"/>
                </a:solidFill>
                <a:latin typeface="Times New Roman" pitchFamily="18" charset="0"/>
                <a:cs typeface="Times New Roman" pitchFamily="18" charset="0"/>
              </a:rPr>
              <a:t>www.obesity-treatment.com/feature/turning-meal-time-family-time?page=2</a:t>
            </a:r>
            <a:br>
              <a:rPr lang="en-US" sz="1600" dirty="0" smtClean="0">
                <a:solidFill>
                  <a:srgbClr val="FFFF00"/>
                </a:solidFill>
                <a:latin typeface="Times New Roman" pitchFamily="18" charset="0"/>
                <a:cs typeface="Times New Roman" pitchFamily="18" charset="0"/>
              </a:rPr>
            </a:br>
            <a:endParaRPr lang="en-US" sz="1600" dirty="0">
              <a:solidFill>
                <a:srgbClr val="FFFF00"/>
              </a:solidFill>
              <a:latin typeface="Times New Roman" pitchFamily="18" charset="0"/>
              <a:cs typeface="Times New Roman" pitchFamily="18" charset="0"/>
            </a:endParaRPr>
          </a:p>
          <a:p>
            <a:pPr marL="0" indent="0">
              <a:spcBef>
                <a:spcPts val="0"/>
              </a:spcBef>
              <a:buNone/>
            </a:pPr>
            <a:r>
              <a:rPr lang="en-US" sz="1600" dirty="0">
                <a:solidFill>
                  <a:srgbClr val="FFFF00"/>
                </a:solidFill>
                <a:latin typeface="Times New Roman" pitchFamily="18" charset="0"/>
                <a:cs typeface="Times New Roman" pitchFamily="18" charset="0"/>
              </a:rPr>
              <a:t>Northwestern University 2006, ‘Obesity In Middle Age Raises Heart Disease, Diabetes Risk In Older Age’, </a:t>
            </a:r>
            <a:r>
              <a:rPr lang="en-US" sz="1600" i="1" dirty="0" err="1">
                <a:solidFill>
                  <a:srgbClr val="FFFF00"/>
                </a:solidFill>
                <a:latin typeface="Times New Roman" pitchFamily="18" charset="0"/>
                <a:cs typeface="Times New Roman" pitchFamily="18" charset="0"/>
              </a:rPr>
              <a:t>ScienceDaily</a:t>
            </a:r>
            <a:r>
              <a:rPr lang="en-US" sz="1600" dirty="0">
                <a:solidFill>
                  <a:srgbClr val="FFFF00"/>
                </a:solidFill>
                <a:latin typeface="Times New Roman" pitchFamily="18" charset="0"/>
                <a:cs typeface="Times New Roman" pitchFamily="18" charset="0"/>
              </a:rPr>
              <a:t>, viewed April 23, 2011, http://www.sciencedaily.com/releases/2006/01/060112022352.htm</a:t>
            </a:r>
          </a:p>
          <a:p>
            <a:pPr lvl="1" eaLnBrk="1" hangingPunct="1">
              <a:spcBef>
                <a:spcPct val="0"/>
              </a:spcBef>
              <a:buFont typeface="Wingdings" pitchFamily="2" charset="2"/>
              <a:buNone/>
            </a:pPr>
            <a:endParaRPr lang="en-US" sz="1600" dirty="0" smtClean="0">
              <a:latin typeface="Times New Roman" pitchFamily="18" charset="0"/>
            </a:endParaRPr>
          </a:p>
          <a:p>
            <a:pPr eaLnBrk="1" hangingPunct="1">
              <a:lnSpc>
                <a:spcPct val="90000"/>
              </a:lnSpc>
            </a:pPr>
            <a:endParaRPr lang="en-US" altLang="zh-CN" sz="2400" dirty="0" smtClean="0"/>
          </a:p>
        </p:txBody>
      </p:sp>
    </p:spTree>
    <p:extLst>
      <p:ext uri="{BB962C8B-B14F-4D97-AF65-F5344CB8AC3E}">
        <p14:creationId xmlns="" xmlns:p14="http://schemas.microsoft.com/office/powerpoint/2010/main" val="121638076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ppt_x</p:attrName>
                                        </p:attrNameLst>
                                      </p:cBhvr>
                                      <p:tavLst>
                                        <p:tav tm="0">
                                          <p:val>
                                            <p:strVal val="#ppt_x-.2"/>
                                          </p:val>
                                        </p:tav>
                                        <p:tav tm="100000">
                                          <p:val>
                                            <p:strVal val="#ppt_x"/>
                                          </p:val>
                                        </p:tav>
                                      </p:tavLst>
                                    </p:anim>
                                    <p:anim calcmode="lin" valueType="num">
                                      <p:cBhvr>
                                        <p:cTn id="8" dur="1000" fill="hold"/>
                                        <p:tgtEl>
                                          <p:spTgt spid="1229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2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Effect transition="in" filter="fade">
                                      <p:cBhvr>
                                        <p:cTn id="14" dur="500"/>
                                        <p:tgtEl>
                                          <p:spTgt spid="12291">
                                            <p:txEl>
                                              <p:pRg st="0" end="0"/>
                                            </p:txEl>
                                          </p:spTgt>
                                        </p:tgtEl>
                                      </p:cBhvr>
                                    </p:animEffect>
                                    <p:anim calcmode="lin" valueType="num">
                                      <p:cBhvr>
                                        <p:cTn id="15" dur="5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2291">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Effect transition="in" filter="fade">
                                      <p:cBhvr>
                                        <p:cTn id="19" dur="500"/>
                                        <p:tgtEl>
                                          <p:spTgt spid="12291">
                                            <p:txEl>
                                              <p:pRg st="1" end="1"/>
                                            </p:txEl>
                                          </p:spTgt>
                                        </p:tgtEl>
                                      </p:cBhvr>
                                    </p:animEffect>
                                    <p:anim calcmode="lin" valueType="num">
                                      <p:cBhvr>
                                        <p:cTn id="20" dur="500" fill="hold"/>
                                        <p:tgtEl>
                                          <p:spTgt spid="12291">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2291">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2291">
                                            <p:txEl>
                                              <p:pRg st="2" end="2"/>
                                            </p:txEl>
                                          </p:spTgt>
                                        </p:tgtEl>
                                        <p:attrNameLst>
                                          <p:attrName>style.visibility</p:attrName>
                                        </p:attrNameLst>
                                      </p:cBhvr>
                                      <p:to>
                                        <p:strVal val="visible"/>
                                      </p:to>
                                    </p:set>
                                    <p:animEffect transition="in" filter="fade">
                                      <p:cBhvr>
                                        <p:cTn id="24" dur="500"/>
                                        <p:tgtEl>
                                          <p:spTgt spid="12291">
                                            <p:txEl>
                                              <p:pRg st="2" end="2"/>
                                            </p:txEl>
                                          </p:spTgt>
                                        </p:tgtEl>
                                      </p:cBhvr>
                                    </p:animEffect>
                                    <p:anim calcmode="lin" valueType="num">
                                      <p:cBhvr>
                                        <p:cTn id="25" dur="500" fill="hold"/>
                                        <p:tgtEl>
                                          <p:spTgt spid="12291">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12291">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2291">
                                            <p:txEl>
                                              <p:pRg st="3" end="3"/>
                                            </p:txEl>
                                          </p:spTgt>
                                        </p:tgtEl>
                                        <p:attrNameLst>
                                          <p:attrName>style.visibility</p:attrName>
                                        </p:attrNameLst>
                                      </p:cBhvr>
                                      <p:to>
                                        <p:strVal val="visible"/>
                                      </p:to>
                                    </p:set>
                                    <p:animEffect transition="in" filter="fade">
                                      <p:cBhvr>
                                        <p:cTn id="29" dur="500"/>
                                        <p:tgtEl>
                                          <p:spTgt spid="12291">
                                            <p:txEl>
                                              <p:pRg st="3" end="3"/>
                                            </p:txEl>
                                          </p:spTgt>
                                        </p:tgtEl>
                                      </p:cBhvr>
                                    </p:animEffect>
                                    <p:anim calcmode="lin" valueType="num">
                                      <p:cBhvr>
                                        <p:cTn id="30" dur="500" fill="hold"/>
                                        <p:tgtEl>
                                          <p:spTgt spid="12291">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1229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44" presetClass="entr" presetSubtype="0" fill="hold" grpId="0" nodeType="clickEffect">
                                  <p:stCondLst>
                                    <p:cond delay="0"/>
                                  </p:stCondLst>
                                  <p:childTnLst>
                                    <p:set>
                                      <p:cBhvr>
                                        <p:cTn id="35" dur="1" fill="hold">
                                          <p:stCondLst>
                                            <p:cond delay="0"/>
                                          </p:stCondLst>
                                        </p:cTn>
                                        <p:tgtEl>
                                          <p:spTgt spid="12291">
                                            <p:txEl>
                                              <p:pRg st="5" end="5"/>
                                            </p:txEl>
                                          </p:spTgt>
                                        </p:tgtEl>
                                        <p:attrNameLst>
                                          <p:attrName>style.visibility</p:attrName>
                                        </p:attrNameLst>
                                      </p:cBhvr>
                                      <p:to>
                                        <p:strVal val="visible"/>
                                      </p:to>
                                    </p:set>
                                    <p:animEffect transition="in" filter="fade">
                                      <p:cBhvr>
                                        <p:cTn id="36" dur="500"/>
                                        <p:tgtEl>
                                          <p:spTgt spid="12291">
                                            <p:txEl>
                                              <p:pRg st="5" end="5"/>
                                            </p:txEl>
                                          </p:spTgt>
                                        </p:tgtEl>
                                      </p:cBhvr>
                                    </p:animEffect>
                                    <p:anim calcmode="lin" valueType="num">
                                      <p:cBhvr>
                                        <p:cTn id="37" dur="500" fill="hold"/>
                                        <p:tgtEl>
                                          <p:spTgt spid="12291">
                                            <p:txEl>
                                              <p:pRg st="5" end="5"/>
                                            </p:txEl>
                                          </p:spTgt>
                                        </p:tgtEl>
                                        <p:attrNameLst>
                                          <p:attrName>ppt_x</p:attrName>
                                        </p:attrNameLst>
                                      </p:cBhvr>
                                      <p:tavLst>
                                        <p:tav tm="0">
                                          <p:val>
                                            <p:strVal val="#ppt_x"/>
                                          </p:val>
                                        </p:tav>
                                        <p:tav tm="100000">
                                          <p:val>
                                            <p:strVal val="#ppt_x"/>
                                          </p:val>
                                        </p:tav>
                                      </p:tavLst>
                                    </p:anim>
                                    <p:anim calcmode="lin" valueType="num">
                                      <p:cBhvr>
                                        <p:cTn id="38" dur="500" fill="hold"/>
                                        <p:tgtEl>
                                          <p:spTgt spid="12291">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4" presetClass="entr" presetSubtype="0" fill="hold" grpId="0" nodeType="clickEffect">
                                  <p:stCondLst>
                                    <p:cond delay="0"/>
                                  </p:stCondLst>
                                  <p:childTnLst>
                                    <p:set>
                                      <p:cBhvr>
                                        <p:cTn id="42" dur="1" fill="hold">
                                          <p:stCondLst>
                                            <p:cond delay="0"/>
                                          </p:stCondLst>
                                        </p:cTn>
                                        <p:tgtEl>
                                          <p:spTgt spid="12291">
                                            <p:txEl>
                                              <p:pRg st="6" end="6"/>
                                            </p:txEl>
                                          </p:spTgt>
                                        </p:tgtEl>
                                        <p:attrNameLst>
                                          <p:attrName>style.visibility</p:attrName>
                                        </p:attrNameLst>
                                      </p:cBhvr>
                                      <p:to>
                                        <p:strVal val="visible"/>
                                      </p:to>
                                    </p:set>
                                    <p:animEffect transition="in" filter="fade">
                                      <p:cBhvr>
                                        <p:cTn id="43" dur="500"/>
                                        <p:tgtEl>
                                          <p:spTgt spid="12291">
                                            <p:txEl>
                                              <p:pRg st="6" end="6"/>
                                            </p:txEl>
                                          </p:spTgt>
                                        </p:tgtEl>
                                      </p:cBhvr>
                                    </p:animEffect>
                                    <p:anim calcmode="lin" valueType="num">
                                      <p:cBhvr>
                                        <p:cTn id="44" dur="500" fill="hold"/>
                                        <p:tgtEl>
                                          <p:spTgt spid="12291">
                                            <p:txEl>
                                              <p:pRg st="6" end="6"/>
                                            </p:txEl>
                                          </p:spTgt>
                                        </p:tgtEl>
                                        <p:attrNameLst>
                                          <p:attrName>ppt_x</p:attrName>
                                        </p:attrNameLst>
                                      </p:cBhvr>
                                      <p:tavLst>
                                        <p:tav tm="0">
                                          <p:val>
                                            <p:strVal val="#ppt_x"/>
                                          </p:val>
                                        </p:tav>
                                        <p:tav tm="100000">
                                          <p:val>
                                            <p:strVal val="#ppt_x"/>
                                          </p:val>
                                        </p:tav>
                                      </p:tavLst>
                                    </p:anim>
                                    <p:anim calcmode="lin" valueType="num">
                                      <p:cBhvr>
                                        <p:cTn id="45" dur="500" fill="hold"/>
                                        <p:tgtEl>
                                          <p:spTgt spid="12291">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Dates</a:t>
            </a:r>
          </a:p>
        </p:txBody>
      </p:sp>
      <p:sp>
        <p:nvSpPr>
          <p:cNvPr id="3" name="Content Placeholder 2"/>
          <p:cNvSpPr>
            <a:spLocks noGrp="1"/>
          </p:cNvSpPr>
          <p:nvPr>
            <p:ph idx="1"/>
          </p:nvPr>
        </p:nvSpPr>
        <p:spPr/>
        <p:txBody>
          <a:bodyPr/>
          <a:lstStyle/>
          <a:p>
            <a:pPr eaLnBrk="1" hangingPunct="1"/>
            <a:r>
              <a:rPr lang="en-US" dirty="0"/>
              <a:t>f</a:t>
            </a:r>
            <a:r>
              <a:rPr lang="en-US" dirty="0" smtClean="0"/>
              <a:t>irst date = year of publication         </a:t>
            </a:r>
            <a:r>
              <a:rPr lang="en-US" sz="3200" dirty="0" smtClean="0">
                <a:solidFill>
                  <a:srgbClr val="FFFF00"/>
                </a:solidFill>
                <a:latin typeface="Times New Roman" pitchFamily="18" charset="0"/>
              </a:rPr>
              <a:t>2008</a:t>
            </a:r>
            <a:endParaRPr lang="en-US" dirty="0" smtClean="0"/>
          </a:p>
          <a:p>
            <a:pPr eaLnBrk="1" hangingPunct="1"/>
            <a:r>
              <a:rPr lang="en-US" dirty="0" err="1" smtClean="0"/>
              <a:t>n.d.</a:t>
            </a:r>
            <a:r>
              <a:rPr lang="en-US" dirty="0" smtClean="0"/>
              <a:t> =  no publication date                   </a:t>
            </a:r>
            <a:r>
              <a:rPr lang="en-US" sz="3200" dirty="0" err="1" smtClean="0">
                <a:solidFill>
                  <a:srgbClr val="FFFF00"/>
                </a:solidFill>
                <a:latin typeface="Times New Roman" pitchFamily="18" charset="0"/>
              </a:rPr>
              <a:t>n.d.</a:t>
            </a:r>
            <a:r>
              <a:rPr lang="en-US" sz="3200" dirty="0" smtClean="0">
                <a:solidFill>
                  <a:srgbClr val="FFFF00"/>
                </a:solidFill>
                <a:latin typeface="Times New Roman" pitchFamily="18" charset="0"/>
              </a:rPr>
              <a:t> </a:t>
            </a:r>
            <a:endParaRPr lang="en-US" dirty="0" smtClean="0"/>
          </a:p>
          <a:p>
            <a:pPr eaLnBrk="1" hangingPunct="1"/>
            <a:r>
              <a:rPr lang="en-US" altLang="zh-CN" dirty="0" smtClean="0"/>
              <a:t>viewed = the date you saw the article on the internet                           </a:t>
            </a:r>
            <a:r>
              <a:rPr lang="en-US" sz="3200" dirty="0" smtClean="0">
                <a:solidFill>
                  <a:srgbClr val="FFFF00"/>
                </a:solidFill>
                <a:latin typeface="Times New Roman" pitchFamily="18" charset="0"/>
              </a:rPr>
              <a:t>viewed April 23, 2011</a:t>
            </a:r>
            <a:endParaRPr lang="en-US" altLang="zh-CN" dirty="0" smtClean="0"/>
          </a:p>
          <a:p>
            <a:pPr marL="0" indent="0" eaLnBrk="1" hangingPunct="1">
              <a:buNone/>
            </a:pPr>
            <a:endParaRPr lang="en-US" dirty="0" smtClean="0"/>
          </a:p>
          <a:p>
            <a:pPr eaLnBrk="1" hangingPunct="1"/>
            <a:endParaRPr lang="en-US" dirty="0" smtClean="0"/>
          </a:p>
        </p:txBody>
      </p:sp>
      <p:sp>
        <p:nvSpPr>
          <p:cNvPr id="14341"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FF5F372A-54AC-45D2-80BA-E47DD791EC06}" type="slidenum">
              <a:rPr lang="en-US" altLang="zh-CN"/>
              <a:pPr eaLnBrk="1" hangingPunct="1"/>
              <a:t>28</a:t>
            </a:fld>
            <a:endParaRPr lang="en-US" altLang="zh-CN"/>
          </a:p>
        </p:txBody>
      </p:sp>
    </p:spTree>
    <p:extLst>
      <p:ext uri="{BB962C8B-B14F-4D97-AF65-F5344CB8AC3E}">
        <p14:creationId xmlns="" xmlns:p14="http://schemas.microsoft.com/office/powerpoint/2010/main" val="37552880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p:txBody>
          <a:bodyPr/>
          <a:lstStyle/>
          <a:p>
            <a:pPr eaLnBrk="1" hangingPunct="1"/>
            <a:r>
              <a:rPr lang="en-US" altLang="zh-CN" dirty="0" smtClean="0"/>
              <a:t>Citing a </a:t>
            </a:r>
            <a:r>
              <a:rPr lang="en-US" altLang="zh-CN" dirty="0"/>
              <a:t>W</a:t>
            </a:r>
            <a:r>
              <a:rPr lang="en-US" altLang="zh-CN" dirty="0" smtClean="0"/>
              <a:t>ebsite</a:t>
            </a:r>
          </a:p>
        </p:txBody>
      </p:sp>
      <p:sp>
        <p:nvSpPr>
          <p:cNvPr id="17411" name="Rectangle 3"/>
          <p:cNvSpPr>
            <a:spLocks noGrp="1" noChangeArrowheads="1"/>
          </p:cNvSpPr>
          <p:nvPr>
            <p:ph type="body" idx="1"/>
          </p:nvPr>
        </p:nvSpPr>
        <p:spPr/>
        <p:txBody>
          <a:bodyPr/>
          <a:lstStyle/>
          <a:p>
            <a:pPr marL="365125" indent="-365125" eaLnBrk="1" hangingPunct="1">
              <a:buFont typeface="Wingdings" pitchFamily="2" charset="2"/>
              <a:buNone/>
            </a:pPr>
            <a:r>
              <a:rPr lang="en-US" altLang="zh-CN" sz="2400" dirty="0" smtClean="0"/>
              <a:t>List as much of the following information as possible :</a:t>
            </a:r>
          </a:p>
          <a:p>
            <a:pPr marL="233362" indent="0" eaLnBrk="1" hangingPunct="1">
              <a:buNone/>
            </a:pPr>
            <a:r>
              <a:rPr lang="en-US" sz="1800" dirty="0"/>
              <a:t>Author/editor or compiler Year of the most recent version, Title, version number (if applicable), description of document (if applicable), name and place of the sponsor of the source, viewed Day Month Year, &lt;URL either full location details or just the main site details</a:t>
            </a:r>
            <a:r>
              <a:rPr lang="en-US" sz="1800" dirty="0" smtClean="0"/>
              <a:t>&gt;</a:t>
            </a:r>
          </a:p>
          <a:p>
            <a:pPr marL="233362" indent="0" eaLnBrk="1" hangingPunct="1">
              <a:buNone/>
            </a:pPr>
            <a:endParaRPr lang="en-US" sz="1800" dirty="0" smtClean="0"/>
          </a:p>
          <a:p>
            <a:pPr marL="233362" indent="0" eaLnBrk="1" hangingPunct="1">
              <a:buNone/>
            </a:pPr>
            <a:endParaRPr lang="en-US" altLang="zh-CN" sz="1800" dirty="0" smtClean="0"/>
          </a:p>
          <a:p>
            <a:pPr marL="0" marR="0" indent="0">
              <a:lnSpc>
                <a:spcPct val="115000"/>
              </a:lnSpc>
              <a:spcBef>
                <a:spcPts val="0"/>
              </a:spcBef>
              <a:spcAft>
                <a:spcPts val="1000"/>
              </a:spcAft>
              <a:buNone/>
            </a:pPr>
            <a:r>
              <a:rPr lang="en-US" sz="2000" dirty="0">
                <a:solidFill>
                  <a:srgbClr val="FFFF00"/>
                </a:solidFill>
                <a:latin typeface="Times New Roman"/>
                <a:ea typeface="Calibri"/>
                <a:cs typeface="Times New Roman"/>
              </a:rPr>
              <a:t>Knott, C 2008, ‘Turning Meal Time into Family Time’, </a:t>
            </a:r>
            <a:r>
              <a:rPr lang="en-US" sz="2000" i="1" dirty="0">
                <a:solidFill>
                  <a:srgbClr val="FFFF00"/>
                </a:solidFill>
                <a:latin typeface="Times New Roman"/>
                <a:ea typeface="Calibri"/>
                <a:cs typeface="Times New Roman"/>
              </a:rPr>
              <a:t>Obesity Treatment</a:t>
            </a:r>
            <a:r>
              <a:rPr lang="en-US" sz="2000" dirty="0">
                <a:solidFill>
                  <a:srgbClr val="FFFF00"/>
                </a:solidFill>
                <a:latin typeface="Times New Roman"/>
                <a:ea typeface="Calibri"/>
                <a:cs typeface="Times New Roman"/>
              </a:rPr>
              <a:t>, viewed 23 April 2011, http://www.obesity-treatment.com/feature/turning-meal-time-family-time?page=2</a:t>
            </a:r>
            <a:endParaRPr lang="en-US" sz="2000" dirty="0">
              <a:solidFill>
                <a:srgbClr val="FFFF00"/>
              </a:solidFill>
              <a:effectLst/>
              <a:latin typeface="Calibri"/>
              <a:ea typeface="Calibri"/>
              <a:cs typeface="Times New Roman"/>
            </a:endParaRPr>
          </a:p>
        </p:txBody>
      </p:sp>
    </p:spTree>
    <p:extLst>
      <p:ext uri="{BB962C8B-B14F-4D97-AF65-F5344CB8AC3E}">
        <p14:creationId xmlns="" xmlns:p14="http://schemas.microsoft.com/office/powerpoint/2010/main" val="789412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idx="1"/>
          </p:nvPr>
        </p:nvSpPr>
        <p:spPr/>
        <p:txBody>
          <a:bodyPr/>
          <a:lstStyle/>
          <a:p>
            <a:r>
              <a:rPr lang="en-US" dirty="0" smtClean="0">
                <a:solidFill>
                  <a:srgbClr val="FFFF00"/>
                </a:solidFill>
              </a:rPr>
              <a:t>Research</a:t>
            </a:r>
            <a:r>
              <a:rPr lang="en-US" dirty="0"/>
              <a:t> </a:t>
            </a:r>
            <a:r>
              <a:rPr lang="en-US" dirty="0" smtClean="0"/>
              <a:t>is how you find out the information you need to write your report. </a:t>
            </a:r>
          </a:p>
          <a:p>
            <a:pPr lvl="1"/>
            <a:r>
              <a:rPr lang="en-US" dirty="0" smtClean="0"/>
              <a:t>Many sources of info, including books, newspapers, magazines, academic journals, and the internet</a:t>
            </a:r>
          </a:p>
          <a:p>
            <a:pPr lvl="1"/>
            <a:r>
              <a:rPr lang="en-US" dirty="0" smtClean="0"/>
              <a:t>We will only use the internet this year</a:t>
            </a:r>
          </a:p>
          <a:p>
            <a:r>
              <a:rPr lang="en-US" dirty="0" smtClean="0">
                <a:solidFill>
                  <a:srgbClr val="FFFF00"/>
                </a:solidFill>
              </a:rPr>
              <a:t>Citations</a:t>
            </a:r>
            <a:r>
              <a:rPr lang="en-US" dirty="0" smtClean="0"/>
              <a:t> and </a:t>
            </a:r>
            <a:r>
              <a:rPr lang="en-US" dirty="0" smtClean="0">
                <a:solidFill>
                  <a:srgbClr val="FFFF00"/>
                </a:solidFill>
              </a:rPr>
              <a:t>References</a:t>
            </a:r>
            <a:r>
              <a:rPr lang="en-US" dirty="0" smtClean="0"/>
              <a:t> are how you tell your readers where your information came from.</a:t>
            </a:r>
          </a:p>
          <a:p>
            <a:endParaRPr lang="en-US" dirty="0"/>
          </a:p>
        </p:txBody>
      </p:sp>
    </p:spTree>
    <p:extLst>
      <p:ext uri="{BB962C8B-B14F-4D97-AF65-F5344CB8AC3E}">
        <p14:creationId xmlns="" xmlns:p14="http://schemas.microsoft.com/office/powerpoint/2010/main" val="39034615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pPr eaLnBrk="1" hangingPunct="1"/>
            <a:r>
              <a:rPr lang="en-US" altLang="zh-CN" dirty="0" smtClean="0"/>
              <a:t>Website with No Author:</a:t>
            </a:r>
          </a:p>
        </p:txBody>
      </p:sp>
      <p:sp>
        <p:nvSpPr>
          <p:cNvPr id="28675" name="Rectangle 3"/>
          <p:cNvSpPr>
            <a:spLocks noGrp="1" noChangeArrowheads="1"/>
          </p:cNvSpPr>
          <p:nvPr>
            <p:ph type="body" idx="1"/>
          </p:nvPr>
        </p:nvSpPr>
        <p:spPr/>
        <p:txBody>
          <a:bodyPr/>
          <a:lstStyle/>
          <a:p>
            <a:pPr eaLnBrk="1" hangingPunct="1"/>
            <a:r>
              <a:rPr lang="en-US" altLang="zh-CN" sz="2400" dirty="0" smtClean="0"/>
              <a:t>Use the organization as author</a:t>
            </a:r>
          </a:p>
          <a:p>
            <a:pPr eaLnBrk="1" hangingPunct="1"/>
            <a:r>
              <a:rPr lang="en-US" altLang="zh-CN" sz="2400" dirty="0" smtClean="0"/>
              <a:t>If there is no date write </a:t>
            </a:r>
            <a:r>
              <a:rPr lang="en-US" altLang="zh-CN" sz="2400" dirty="0" err="1" smtClean="0"/>
              <a:t>n.d.</a:t>
            </a:r>
            <a:endParaRPr lang="en-US" altLang="zh-CN" sz="2400" dirty="0" smtClean="0"/>
          </a:p>
          <a:p>
            <a:pPr eaLnBrk="1" hangingPunct="1"/>
            <a:r>
              <a:rPr lang="en-US" altLang="zh-CN" sz="2400" dirty="0" smtClean="0"/>
              <a:t>Note: If there is no author, no organization and no date be very careful about using this information!</a:t>
            </a:r>
          </a:p>
          <a:p>
            <a:pPr eaLnBrk="1" hangingPunct="1">
              <a:buFont typeface="Wingdings" pitchFamily="2" charset="2"/>
              <a:buNone/>
            </a:pPr>
            <a:endParaRPr lang="en-US" altLang="zh-CN" sz="2400" dirty="0" smtClean="0"/>
          </a:p>
          <a:p>
            <a:pPr eaLnBrk="1" hangingPunct="1">
              <a:buFont typeface="Wingdings" pitchFamily="2" charset="2"/>
              <a:buNone/>
            </a:pPr>
            <a:endParaRPr lang="en-US" altLang="zh-CN" sz="2400" dirty="0" smtClean="0"/>
          </a:p>
          <a:p>
            <a:pPr marL="233362" lvl="0" indent="0" eaLnBrk="1" hangingPunct="1">
              <a:buClr>
                <a:srgbClr val="CC4757"/>
              </a:buClr>
              <a:buNone/>
            </a:pPr>
            <a:r>
              <a:rPr lang="en-US" sz="2000" dirty="0">
                <a:solidFill>
                  <a:srgbClr val="FFFF00"/>
                </a:solidFill>
                <a:latin typeface="Times New Roman"/>
                <a:ea typeface="Calibri"/>
              </a:rPr>
              <a:t>Northwestern University 2006, ‘Obesity In Middle Age Raises Heart Disease, Diabetes Risk In Older Age’, </a:t>
            </a:r>
            <a:r>
              <a:rPr lang="en-US" sz="2000" i="1" dirty="0" err="1">
                <a:solidFill>
                  <a:srgbClr val="FFFF00"/>
                </a:solidFill>
                <a:latin typeface="Times New Roman"/>
                <a:ea typeface="Calibri"/>
              </a:rPr>
              <a:t>ScienceDaily</a:t>
            </a:r>
            <a:r>
              <a:rPr lang="en-US" sz="2000" dirty="0">
                <a:solidFill>
                  <a:srgbClr val="FFFF00"/>
                </a:solidFill>
                <a:latin typeface="Times New Roman"/>
                <a:ea typeface="Calibri"/>
              </a:rPr>
              <a:t>, viewed April 23, 2011, http://www.sciencedaily.com/releases/2006/01/060112022352.htm</a:t>
            </a:r>
            <a:endParaRPr lang="en-US" altLang="zh-CN" sz="2400" dirty="0" smtClean="0">
              <a:solidFill>
                <a:srgbClr val="FFFF00"/>
              </a:solidFill>
            </a:endParaRPr>
          </a:p>
        </p:txBody>
      </p:sp>
    </p:spTree>
    <p:extLst>
      <p:ext uri="{BB962C8B-B14F-4D97-AF65-F5344CB8AC3E}">
        <p14:creationId xmlns="" xmlns:p14="http://schemas.microsoft.com/office/powerpoint/2010/main" val="30734710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zh-CN" smtClean="0"/>
              <a:t>Basic Rules</a:t>
            </a:r>
          </a:p>
        </p:txBody>
      </p:sp>
      <p:sp>
        <p:nvSpPr>
          <p:cNvPr id="13315" name="Rectangle 3"/>
          <p:cNvSpPr>
            <a:spLocks noGrp="1" noChangeArrowheads="1"/>
          </p:cNvSpPr>
          <p:nvPr>
            <p:ph type="body" idx="1"/>
          </p:nvPr>
        </p:nvSpPr>
        <p:spPr/>
        <p:txBody>
          <a:bodyPr/>
          <a:lstStyle/>
          <a:p>
            <a:pPr eaLnBrk="1" hangingPunct="1">
              <a:lnSpc>
                <a:spcPct val="90000"/>
              </a:lnSpc>
            </a:pPr>
            <a:r>
              <a:rPr lang="en-US" altLang="zh-CN" dirty="0" smtClean="0"/>
              <a:t>Authors' names are inverted (family name first); give the family name and initials for all authors of a particular work. </a:t>
            </a:r>
          </a:p>
          <a:p>
            <a:pPr eaLnBrk="1" hangingPunct="1">
              <a:lnSpc>
                <a:spcPct val="90000"/>
              </a:lnSpc>
            </a:pPr>
            <a:r>
              <a:rPr lang="en-US" altLang="zh-CN" dirty="0" smtClean="0"/>
              <a:t>Reference list entries should be alphabetized by the last name of the first author.</a:t>
            </a:r>
          </a:p>
          <a:p>
            <a:pPr eaLnBrk="1" hangingPunct="1">
              <a:lnSpc>
                <a:spcPct val="90000"/>
              </a:lnSpc>
            </a:pPr>
            <a:endParaRPr lang="en-US" altLang="zh-CN" dirty="0" smtClean="0"/>
          </a:p>
        </p:txBody>
      </p:sp>
    </p:spTree>
    <p:extLst>
      <p:ext uri="{BB962C8B-B14F-4D97-AF65-F5344CB8AC3E}">
        <p14:creationId xmlns="" xmlns:p14="http://schemas.microsoft.com/office/powerpoint/2010/main" val="58535735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1000" fill="hold"/>
                                        <p:tgtEl>
                                          <p:spTgt spid="13314"/>
                                        </p:tgtEl>
                                        <p:attrNameLst>
                                          <p:attrName>ppt_x</p:attrName>
                                        </p:attrNameLst>
                                      </p:cBhvr>
                                      <p:tavLst>
                                        <p:tav tm="0">
                                          <p:val>
                                            <p:strVal val="#ppt_x-.2"/>
                                          </p:val>
                                        </p:tav>
                                        <p:tav tm="100000">
                                          <p:val>
                                            <p:strVal val="#ppt_x"/>
                                          </p:val>
                                        </p:tav>
                                      </p:tavLst>
                                    </p:anim>
                                    <p:anim calcmode="lin" valueType="num">
                                      <p:cBhvr>
                                        <p:cTn id="8" dur="1000" fill="hold"/>
                                        <p:tgtEl>
                                          <p:spTgt spid="133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31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3315">
                                            <p:txEl>
                                              <p:pRg st="0" end="0"/>
                                            </p:txEl>
                                          </p:spTgt>
                                        </p:tgtEl>
                                        <p:attrNameLst>
                                          <p:attrName>style.visibility</p:attrName>
                                        </p:attrNameLst>
                                      </p:cBhvr>
                                      <p:to>
                                        <p:strVal val="visible"/>
                                      </p:to>
                                    </p:set>
                                    <p:animEffect transition="in" filter="fade">
                                      <p:cBhvr>
                                        <p:cTn id="14" dur="500"/>
                                        <p:tgtEl>
                                          <p:spTgt spid="13315">
                                            <p:txEl>
                                              <p:pRg st="0" end="0"/>
                                            </p:txEl>
                                          </p:spTgt>
                                        </p:tgtEl>
                                      </p:cBhvr>
                                    </p:animEffect>
                                    <p:anim calcmode="lin" valueType="num">
                                      <p:cBhvr>
                                        <p:cTn id="15"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331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3315">
                                            <p:txEl>
                                              <p:pRg st="1" end="1"/>
                                            </p:txEl>
                                          </p:spTgt>
                                        </p:tgtEl>
                                        <p:attrNameLst>
                                          <p:attrName>style.visibility</p:attrName>
                                        </p:attrNameLst>
                                      </p:cBhvr>
                                      <p:to>
                                        <p:strVal val="visible"/>
                                      </p:to>
                                    </p:set>
                                    <p:animEffect transition="in" filter="fade">
                                      <p:cBhvr>
                                        <p:cTn id="21" dur="500"/>
                                        <p:tgtEl>
                                          <p:spTgt spid="13315">
                                            <p:txEl>
                                              <p:pRg st="1" end="1"/>
                                            </p:txEl>
                                          </p:spTgt>
                                        </p:tgtEl>
                                      </p:cBhvr>
                                    </p:animEffect>
                                    <p:anim calcmode="lin" valueType="num">
                                      <p:cBhvr>
                                        <p:cTn id="22"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3315">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assignment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8683037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Assigment</a:t>
            </a:r>
            <a:endParaRPr lang="en-US" dirty="0"/>
          </a:p>
        </p:txBody>
      </p:sp>
      <p:sp>
        <p:nvSpPr>
          <p:cNvPr id="3" name="Content Placeholder 2"/>
          <p:cNvSpPr>
            <a:spLocks noGrp="1"/>
          </p:cNvSpPr>
          <p:nvPr>
            <p:ph idx="1"/>
          </p:nvPr>
        </p:nvSpPr>
        <p:spPr/>
        <p:txBody>
          <a:bodyPr/>
          <a:lstStyle/>
          <a:p>
            <a:r>
              <a:rPr lang="en-US" dirty="0" smtClean="0"/>
              <a:t>Write one paragraph with two quotes or paraphrases </a:t>
            </a:r>
            <a:r>
              <a:rPr lang="en-US" u="sng" dirty="0" smtClean="0"/>
              <a:t>from different sources</a:t>
            </a:r>
            <a:r>
              <a:rPr lang="en-US" dirty="0" smtClean="0"/>
              <a:t>. </a:t>
            </a:r>
          </a:p>
          <a:p>
            <a:r>
              <a:rPr lang="en-US" dirty="0" smtClean="0"/>
              <a:t>(You can take a paragraph from your Cause and Effect essay and add citations and references.)</a:t>
            </a:r>
          </a:p>
          <a:p>
            <a:r>
              <a:rPr lang="en-US" dirty="0" smtClean="0"/>
              <a:t>Make a citation for each quote, paraphrase </a:t>
            </a:r>
            <a:r>
              <a:rPr lang="en-US" smtClean="0"/>
              <a:t>or fact</a:t>
            </a:r>
            <a:endParaRPr lang="en-US" dirty="0" smtClean="0"/>
          </a:p>
          <a:p>
            <a:r>
              <a:rPr lang="en-US" dirty="0" smtClean="0"/>
              <a:t>and a List of References at the end.</a:t>
            </a:r>
            <a:endParaRPr lang="en-US" dirty="0"/>
          </a:p>
        </p:txBody>
      </p:sp>
    </p:spTree>
    <p:extLst>
      <p:ext uri="{BB962C8B-B14F-4D97-AF65-F5344CB8AC3E}">
        <p14:creationId xmlns="" xmlns:p14="http://schemas.microsoft.com/office/powerpoint/2010/main" val="6513067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7"/>
          <p:cNvSpPr>
            <a:spLocks noGrp="1"/>
          </p:cNvSpPr>
          <p:nvPr>
            <p:ph type="title"/>
          </p:nvPr>
        </p:nvSpPr>
        <p:spPr>
          <a:xfrm>
            <a:off x="457200" y="274638"/>
            <a:ext cx="8229600" cy="944562"/>
          </a:xfrm>
        </p:spPr>
        <p:txBody>
          <a:bodyPr/>
          <a:lstStyle/>
          <a:p>
            <a:pPr eaLnBrk="1" fontAlgn="auto" hangingPunct="1">
              <a:spcAft>
                <a:spcPts val="0"/>
              </a:spcAft>
              <a:defRPr/>
            </a:pPr>
            <a:r>
              <a:rPr lang="en-US" altLang="zh-CN" b="0" dirty="0" smtClean="0">
                <a:solidFill>
                  <a:schemeClr val="tx2">
                    <a:tint val="100000"/>
                    <a:satMod val="250000"/>
                  </a:schemeClr>
                </a:solidFill>
              </a:rPr>
              <a:t>Paragraph Rubric</a:t>
            </a:r>
          </a:p>
        </p:txBody>
      </p:sp>
      <p:sp>
        <p:nvSpPr>
          <p:cNvPr id="35843" name="Content Placeholder 8"/>
          <p:cNvSpPr>
            <a:spLocks noGrp="1"/>
          </p:cNvSpPr>
          <p:nvPr>
            <p:ph idx="1"/>
          </p:nvPr>
        </p:nvSpPr>
        <p:spPr>
          <a:xfrm>
            <a:off x="457200" y="1371600"/>
            <a:ext cx="8229600" cy="4800600"/>
          </a:xfrm>
        </p:spPr>
        <p:txBody>
          <a:bodyPr/>
          <a:lstStyle/>
          <a:p>
            <a:pPr marL="0" indent="0">
              <a:buNone/>
            </a:pPr>
            <a:r>
              <a:rPr lang="en-US" sz="1600" dirty="0"/>
              <a:t>Deadly Sins (-10 pts. each)</a:t>
            </a:r>
          </a:p>
          <a:p>
            <a:r>
              <a:rPr lang="en-US" sz="1600" dirty="0"/>
              <a:t>Spelling, capitalization, etc</a:t>
            </a:r>
            <a:r>
              <a:rPr lang="en-US" sz="1600" dirty="0" smtClean="0"/>
              <a:t>.</a:t>
            </a:r>
            <a:r>
              <a:rPr lang="en-US" sz="1600" dirty="0"/>
              <a:t>	</a:t>
            </a:r>
            <a:r>
              <a:rPr lang="en-US" sz="1600" dirty="0" smtClean="0"/>
              <a:t>	___</a:t>
            </a:r>
            <a:endParaRPr lang="en-US" sz="1600" dirty="0"/>
          </a:p>
          <a:p>
            <a:r>
              <a:rPr lang="en-US" sz="1600" dirty="0"/>
              <a:t>TUST standards errors		</a:t>
            </a:r>
            <a:r>
              <a:rPr lang="en-US" sz="1600" dirty="0" smtClean="0"/>
              <a:t>___</a:t>
            </a:r>
            <a:endParaRPr lang="en-US" sz="1600" dirty="0"/>
          </a:p>
          <a:p>
            <a:r>
              <a:rPr lang="en-US" sz="1600" dirty="0"/>
              <a:t>Late: -10 for each day		</a:t>
            </a:r>
            <a:r>
              <a:rPr lang="en-US" sz="1600" dirty="0" smtClean="0"/>
              <a:t>___</a:t>
            </a:r>
          </a:p>
          <a:p>
            <a:r>
              <a:rPr lang="en-US" sz="1600" dirty="0" smtClean="0"/>
              <a:t>Email </a:t>
            </a:r>
            <a:r>
              <a:rPr lang="en-US" sz="1600" u="sng" dirty="0" smtClean="0"/>
              <a:t>accepted</a:t>
            </a:r>
            <a:r>
              <a:rPr lang="en-US" sz="1600" dirty="0" smtClean="0"/>
              <a:t> paragraph		___</a:t>
            </a:r>
            <a:endParaRPr lang="en-US" sz="1600" dirty="0"/>
          </a:p>
          <a:p>
            <a:pPr marL="0" indent="0" eaLnBrk="1" hangingPunct="1">
              <a:buNone/>
              <a:tabLst>
                <a:tab pos="3716338" algn="l"/>
              </a:tabLst>
            </a:pPr>
            <a:r>
              <a:rPr lang="en-US" altLang="zh-CN" sz="1600" dirty="0" smtClean="0">
                <a:cs typeface="Arial" pitchFamily="34" charset="0"/>
              </a:rPr>
              <a:t>Content (20 pts.):</a:t>
            </a:r>
          </a:p>
          <a:p>
            <a:pPr lvl="0" eaLnBrk="1" hangingPunct="1">
              <a:buClr>
                <a:srgbClr val="CC4757"/>
              </a:buClr>
              <a:tabLst>
                <a:tab pos="3716338" algn="l"/>
              </a:tabLst>
            </a:pPr>
            <a:r>
              <a:rPr lang="en-US" altLang="zh-CN" sz="1600" dirty="0">
                <a:solidFill>
                  <a:prstClr val="white"/>
                </a:solidFill>
                <a:cs typeface="Arial" pitchFamily="34" charset="0"/>
              </a:rPr>
              <a:t>Statements logical and relevant	</a:t>
            </a:r>
            <a:r>
              <a:rPr lang="en-US" altLang="zh-CN" sz="1600" dirty="0" smtClean="0">
                <a:solidFill>
                  <a:prstClr val="white"/>
                </a:solidFill>
                <a:cs typeface="Arial" pitchFamily="34" charset="0"/>
              </a:rPr>
              <a:t>___</a:t>
            </a:r>
          </a:p>
          <a:p>
            <a:pPr marL="0" lvl="0" indent="0" eaLnBrk="1" hangingPunct="1">
              <a:buClr>
                <a:srgbClr val="CC4757"/>
              </a:buClr>
              <a:buNone/>
              <a:tabLst>
                <a:tab pos="3716338" algn="l"/>
              </a:tabLst>
            </a:pPr>
            <a:r>
              <a:rPr lang="en-US" altLang="zh-CN" sz="1600" dirty="0" smtClean="0">
                <a:solidFill>
                  <a:prstClr val="white"/>
                </a:solidFill>
                <a:cs typeface="Arial" pitchFamily="34" charset="0"/>
              </a:rPr>
              <a:t>Citations (10 pts. each)</a:t>
            </a:r>
          </a:p>
          <a:p>
            <a:pPr lvl="0" eaLnBrk="1" hangingPunct="1">
              <a:buClr>
                <a:srgbClr val="CC4757"/>
              </a:buClr>
              <a:tabLst>
                <a:tab pos="3716338" algn="l"/>
              </a:tabLst>
            </a:pPr>
            <a:r>
              <a:rPr lang="en-US" altLang="zh-CN" sz="1600" dirty="0" smtClean="0">
                <a:solidFill>
                  <a:prstClr val="white"/>
                </a:solidFill>
                <a:cs typeface="Arial" pitchFamily="34" charset="0"/>
              </a:rPr>
              <a:t>Citation 1	___</a:t>
            </a:r>
          </a:p>
          <a:p>
            <a:pPr lvl="0" eaLnBrk="1" hangingPunct="1">
              <a:buClr>
                <a:srgbClr val="CC4757"/>
              </a:buClr>
              <a:tabLst>
                <a:tab pos="3716338" algn="l"/>
              </a:tabLst>
            </a:pPr>
            <a:r>
              <a:rPr lang="en-US" altLang="zh-CN" sz="1600" dirty="0" smtClean="0">
                <a:solidFill>
                  <a:prstClr val="white"/>
                </a:solidFill>
                <a:cs typeface="Arial" pitchFamily="34" charset="0"/>
              </a:rPr>
              <a:t>Citation 2	___</a:t>
            </a:r>
          </a:p>
          <a:p>
            <a:pPr marL="0" lvl="0" indent="0" eaLnBrk="1" hangingPunct="1">
              <a:buClr>
                <a:srgbClr val="CC4757"/>
              </a:buClr>
              <a:buNone/>
              <a:tabLst>
                <a:tab pos="3716338" algn="l"/>
              </a:tabLst>
            </a:pPr>
            <a:r>
              <a:rPr lang="en-US" altLang="zh-CN" sz="1600" dirty="0" smtClean="0">
                <a:solidFill>
                  <a:prstClr val="white"/>
                </a:solidFill>
                <a:cs typeface="Arial" pitchFamily="34" charset="0"/>
              </a:rPr>
              <a:t>References (25 pts. </a:t>
            </a:r>
            <a:r>
              <a:rPr lang="en-US" altLang="zh-CN" sz="1600" dirty="0">
                <a:solidFill>
                  <a:prstClr val="white"/>
                </a:solidFill>
                <a:cs typeface="Arial" pitchFamily="34" charset="0"/>
              </a:rPr>
              <a:t>e</a:t>
            </a:r>
            <a:r>
              <a:rPr lang="en-US" altLang="zh-CN" sz="1600" dirty="0" smtClean="0">
                <a:solidFill>
                  <a:prstClr val="white"/>
                </a:solidFill>
                <a:cs typeface="Arial" pitchFamily="34" charset="0"/>
              </a:rPr>
              <a:t>ach)</a:t>
            </a:r>
          </a:p>
          <a:p>
            <a:pPr lvl="0" eaLnBrk="1" hangingPunct="1">
              <a:buClr>
                <a:srgbClr val="CC4757"/>
              </a:buClr>
              <a:tabLst>
                <a:tab pos="3716338" algn="l"/>
              </a:tabLst>
            </a:pPr>
            <a:r>
              <a:rPr lang="en-US" altLang="zh-CN" sz="1600" dirty="0" smtClean="0">
                <a:solidFill>
                  <a:prstClr val="white"/>
                </a:solidFill>
                <a:cs typeface="Arial" pitchFamily="34" charset="0"/>
              </a:rPr>
              <a:t>Reference 1	___</a:t>
            </a:r>
          </a:p>
          <a:p>
            <a:pPr lvl="0" eaLnBrk="1" hangingPunct="1">
              <a:buClr>
                <a:srgbClr val="CC4757"/>
              </a:buClr>
              <a:tabLst>
                <a:tab pos="3716338" algn="l"/>
              </a:tabLst>
            </a:pPr>
            <a:r>
              <a:rPr lang="en-US" altLang="zh-CN" sz="1600" dirty="0" smtClean="0">
                <a:solidFill>
                  <a:prstClr val="white"/>
                </a:solidFill>
                <a:cs typeface="Arial" pitchFamily="34" charset="0"/>
              </a:rPr>
              <a:t>Reference 2	___</a:t>
            </a:r>
          </a:p>
          <a:p>
            <a:pPr marL="0" indent="0" eaLnBrk="1" hangingPunct="1">
              <a:buNone/>
              <a:tabLst>
                <a:tab pos="3716338" algn="l"/>
              </a:tabLst>
            </a:pPr>
            <a:r>
              <a:rPr lang="en-US" altLang="zh-CN" sz="1600" dirty="0" smtClean="0">
                <a:cs typeface="Arial" pitchFamily="34" charset="0"/>
              </a:rPr>
              <a:t>Mechanics (10 pts.):</a:t>
            </a:r>
            <a:r>
              <a:rPr lang="en-US" altLang="zh-CN" sz="1600" b="1" dirty="0" smtClean="0">
                <a:cs typeface="Arial" pitchFamily="34" charset="0"/>
              </a:rPr>
              <a:t>	</a:t>
            </a:r>
            <a:endParaRPr lang="en-US" altLang="zh-CN" sz="1600" dirty="0" smtClean="0">
              <a:cs typeface="Arial" pitchFamily="34" charset="0"/>
            </a:endParaRPr>
          </a:p>
          <a:p>
            <a:pPr eaLnBrk="1" hangingPunct="1">
              <a:tabLst>
                <a:tab pos="3716338" algn="l"/>
              </a:tabLst>
            </a:pPr>
            <a:r>
              <a:rPr lang="en-US" altLang="zh-CN" sz="1600" dirty="0" smtClean="0">
                <a:cs typeface="Arial" pitchFamily="34" charset="0"/>
              </a:rPr>
              <a:t>Grammar, usage, punctuation:	___</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Due Dates</a:t>
            </a:r>
            <a:endParaRPr lang="en-US" dirty="0"/>
          </a:p>
        </p:txBody>
      </p:sp>
      <p:sp>
        <p:nvSpPr>
          <p:cNvPr id="3" name="Content Placeholder 2"/>
          <p:cNvSpPr>
            <a:spLocks noGrp="1"/>
          </p:cNvSpPr>
          <p:nvPr>
            <p:ph idx="1"/>
          </p:nvPr>
        </p:nvSpPr>
        <p:spPr/>
        <p:txBody>
          <a:bodyPr/>
          <a:lstStyle/>
          <a:p>
            <a:r>
              <a:rPr lang="en-US" dirty="0" smtClean="0"/>
              <a:t>Your first lesson of next week, after the holiday:</a:t>
            </a:r>
          </a:p>
          <a:p>
            <a:pPr lvl="1"/>
            <a:r>
              <a:rPr lang="en-US" dirty="0" smtClean="0"/>
              <a:t>Tuesday: classes 41 and 43</a:t>
            </a:r>
          </a:p>
          <a:p>
            <a:pPr lvl="1"/>
            <a:r>
              <a:rPr lang="en-US" dirty="0" smtClean="0"/>
              <a:t>Wednesday: classes 42 and 44</a:t>
            </a:r>
          </a:p>
        </p:txBody>
      </p:sp>
    </p:spTree>
    <p:extLst>
      <p:ext uri="{BB962C8B-B14F-4D97-AF65-F5344CB8AC3E}">
        <p14:creationId xmlns="" xmlns:p14="http://schemas.microsoft.com/office/powerpoint/2010/main" val="7345281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b="0" i="1" u="sng" dirty="0" smtClean="0">
                <a:cs typeface="华文新魏"/>
              </a:rPr>
              <a:t>Important</a:t>
            </a:r>
            <a:r>
              <a:rPr lang="en-US" altLang="zh-CN" b="0" dirty="0" smtClean="0">
                <a:cs typeface="华文新魏"/>
              </a:rPr>
              <a:t>:</a:t>
            </a:r>
            <a:br>
              <a:rPr lang="en-US" altLang="zh-CN" b="0" dirty="0" smtClean="0">
                <a:cs typeface="华文新魏"/>
              </a:rPr>
            </a:br>
            <a:r>
              <a:rPr lang="en-US" altLang="zh-CN" b="0" dirty="0" smtClean="0">
                <a:cs typeface="华文新魏"/>
              </a:rPr>
              <a:t>Accepting the final draft</a:t>
            </a:r>
            <a:endParaRPr lang="en-US" b="0" dirty="0"/>
          </a:p>
        </p:txBody>
      </p:sp>
      <p:sp>
        <p:nvSpPr>
          <p:cNvPr id="38915" name="Content Placeholder 2"/>
          <p:cNvSpPr>
            <a:spLocks noGrp="1"/>
          </p:cNvSpPr>
          <p:nvPr>
            <p:ph idx="1"/>
          </p:nvPr>
        </p:nvSpPr>
        <p:spPr/>
        <p:txBody>
          <a:bodyPr/>
          <a:lstStyle/>
          <a:p>
            <a:pPr eaLnBrk="1" hangingPunct="1">
              <a:lnSpc>
                <a:spcPct val="90000"/>
              </a:lnSpc>
            </a:pPr>
            <a:r>
              <a:rPr lang="en-US" altLang="zh-CN" dirty="0" smtClean="0">
                <a:cs typeface="华文新魏"/>
              </a:rPr>
              <a:t>I will check your paragraph before you turn it in</a:t>
            </a:r>
          </a:p>
          <a:p>
            <a:pPr eaLnBrk="1" hangingPunct="1">
              <a:lnSpc>
                <a:spcPct val="90000"/>
              </a:lnSpc>
            </a:pPr>
            <a:r>
              <a:rPr lang="en-US" altLang="zh-CN" dirty="0" smtClean="0">
                <a:cs typeface="华文新魏"/>
              </a:rPr>
              <a:t>If I see errors I will not accept it.</a:t>
            </a:r>
          </a:p>
          <a:p>
            <a:pPr lvl="1" eaLnBrk="1" hangingPunct="1">
              <a:lnSpc>
                <a:spcPct val="90000"/>
              </a:lnSpc>
            </a:pPr>
            <a:r>
              <a:rPr lang="en-US" altLang="zh-CN" dirty="0" smtClean="0">
                <a:cs typeface="华文新魏"/>
              </a:rPr>
              <a:t>You must fix them and submit the next day </a:t>
            </a:r>
            <a:r>
              <a:rPr lang="en-US" altLang="zh-CN" u="sng" dirty="0" smtClean="0">
                <a:cs typeface="华文新魏"/>
              </a:rPr>
              <a:t>along with</a:t>
            </a:r>
            <a:r>
              <a:rPr lang="en-US" altLang="zh-CN" dirty="0" smtClean="0">
                <a:cs typeface="华文新魏"/>
              </a:rPr>
              <a:t> the version(s) that were rejected.</a:t>
            </a:r>
          </a:p>
          <a:p>
            <a:pPr lvl="1" eaLnBrk="1" hangingPunct="1">
              <a:lnSpc>
                <a:spcPct val="90000"/>
              </a:lnSpc>
            </a:pPr>
            <a:r>
              <a:rPr lang="en-US" altLang="zh-CN" dirty="0" smtClean="0">
                <a:cs typeface="华文新魏"/>
              </a:rPr>
              <a:t>It will be counted late</a:t>
            </a:r>
          </a:p>
          <a:p>
            <a:pPr lvl="2" eaLnBrk="1" hangingPunct="1">
              <a:lnSpc>
                <a:spcPct val="90000"/>
              </a:lnSpc>
            </a:pPr>
            <a:r>
              <a:rPr lang="en-US" altLang="zh-CN" dirty="0" smtClean="0">
                <a:cs typeface="华文新魏"/>
              </a:rPr>
              <a:t>(Better 1-2 days late than lose many points for errors)</a:t>
            </a:r>
          </a:p>
          <a:p>
            <a:pPr eaLnBrk="1" hangingPunct="1">
              <a:lnSpc>
                <a:spcPct val="90000"/>
              </a:lnSpc>
            </a:pPr>
            <a:r>
              <a:rPr lang="en-US" altLang="zh-CN" dirty="0" smtClean="0">
                <a:cs typeface="华文新魏"/>
              </a:rPr>
              <a:t>If I don’t see any errors, I will accept your paragraph. Then, and only then, should you email it to me.</a:t>
            </a:r>
            <a:endParaRPr lang="zh-CN" altLang="en-US" dirty="0" smtClean="0">
              <a:cs typeface="华文新魏"/>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Email accepted paragraph</a:t>
            </a:r>
          </a:p>
        </p:txBody>
      </p:sp>
      <p:sp>
        <p:nvSpPr>
          <p:cNvPr id="39939" name="Content Placeholder 2"/>
          <p:cNvSpPr>
            <a:spLocks noGrp="1"/>
          </p:cNvSpPr>
          <p:nvPr>
            <p:ph idx="1"/>
          </p:nvPr>
        </p:nvSpPr>
        <p:spPr/>
        <p:txBody>
          <a:bodyPr/>
          <a:lstStyle/>
          <a:p>
            <a:pPr eaLnBrk="1" hangingPunct="1"/>
            <a:r>
              <a:rPr lang="en-US" altLang="zh-CN" dirty="0" smtClean="0">
                <a:cs typeface="华文新魏"/>
              </a:rPr>
              <a:t>Email </a:t>
            </a:r>
            <a:r>
              <a:rPr lang="en-US" altLang="zh-CN" u="sng" dirty="0" smtClean="0">
                <a:solidFill>
                  <a:srgbClr val="FFFF00"/>
                </a:solidFill>
                <a:cs typeface="华文新魏"/>
              </a:rPr>
              <a:t>accepted</a:t>
            </a:r>
            <a:r>
              <a:rPr lang="en-US" altLang="zh-CN" dirty="0" smtClean="0">
                <a:solidFill>
                  <a:srgbClr val="FFFF00"/>
                </a:solidFill>
                <a:cs typeface="华文新魏"/>
              </a:rPr>
              <a:t> </a:t>
            </a:r>
            <a:r>
              <a:rPr lang="en-US" altLang="zh-CN" dirty="0" smtClean="0">
                <a:cs typeface="华文新魏"/>
              </a:rPr>
              <a:t>paragraph as a Microsoft Word document attached to an email.</a:t>
            </a:r>
          </a:p>
          <a:p>
            <a:pPr eaLnBrk="1" hangingPunct="1"/>
            <a:r>
              <a:rPr lang="en-US" altLang="zh-CN" dirty="0" smtClean="0">
                <a:cs typeface="华文新魏"/>
              </a:rPr>
              <a:t>The subject line of your email must be:</a:t>
            </a:r>
            <a:br>
              <a:rPr lang="en-US" altLang="zh-CN" dirty="0" smtClean="0">
                <a:cs typeface="华文新魏"/>
              </a:rPr>
            </a:br>
            <a:r>
              <a:rPr lang="en-US" altLang="zh-CN" dirty="0" smtClean="0">
                <a:cs typeface="华文新魏"/>
              </a:rPr>
              <a:t>Para [Class] [English Name]</a:t>
            </a:r>
          </a:p>
          <a:p>
            <a:pPr lvl="1" eaLnBrk="1" hangingPunct="1"/>
            <a:r>
              <a:rPr lang="en-US" altLang="zh-CN" dirty="0" smtClean="0">
                <a:cs typeface="华文新魏"/>
              </a:rPr>
              <a:t>Example: Para 43 Joe</a:t>
            </a:r>
          </a:p>
          <a:p>
            <a:pPr eaLnBrk="1" hangingPunct="1"/>
            <a:r>
              <a:rPr lang="en-US" altLang="zh-CN" dirty="0" smtClean="0">
                <a:cs typeface="华文新魏"/>
              </a:rPr>
              <a:t>Email to:</a:t>
            </a:r>
            <a:br>
              <a:rPr lang="en-US" altLang="zh-CN" dirty="0" smtClean="0">
                <a:cs typeface="华文新魏"/>
              </a:rPr>
            </a:br>
            <a:r>
              <a:rPr lang="en-US" altLang="zh-CN" smtClean="0">
                <a:cs typeface="华文新魏"/>
              </a:rPr>
              <a:t> </a:t>
            </a:r>
            <a:r>
              <a:rPr lang="en-US" altLang="zh-CN" smtClean="0">
                <a:cs typeface="华文新魏"/>
              </a:rPr>
              <a:t>bob.tust@gmail.com</a:t>
            </a:r>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a:pPr>
            <a:r>
              <a:rPr lang="en-US" dirty="0" smtClean="0"/>
              <a:t>Research</a:t>
            </a:r>
            <a:endParaRPr lang="en-US" dirty="0"/>
          </a:p>
        </p:txBody>
      </p:sp>
      <p:sp>
        <p:nvSpPr>
          <p:cNvPr id="20483" name="Subtitle 3"/>
          <p:cNvSpPr>
            <a:spLocks noGrp="1"/>
          </p:cNvSpPr>
          <p:nvPr>
            <p:ph type="subTitle" idx="1"/>
          </p:nvPr>
        </p:nvSpPr>
        <p:spPr>
          <a:xfrm>
            <a:off x="500063" y="1560513"/>
            <a:ext cx="5105400" cy="1219200"/>
          </a:xfrm>
        </p:spPr>
        <p:txBody>
          <a:bodyPr/>
          <a:lstStyle/>
          <a:p>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Three types of sources</a:t>
            </a:r>
          </a:p>
        </p:txBody>
      </p:sp>
      <p:sp>
        <p:nvSpPr>
          <p:cNvPr id="21507" name="Content Placeholder 2"/>
          <p:cNvSpPr>
            <a:spLocks noGrp="1"/>
          </p:cNvSpPr>
          <p:nvPr>
            <p:ph idx="1"/>
          </p:nvPr>
        </p:nvSpPr>
        <p:spPr>
          <a:xfrm>
            <a:off x="457200" y="1981200"/>
            <a:ext cx="8229600" cy="4525963"/>
          </a:xfrm>
        </p:spPr>
        <p:txBody>
          <a:bodyPr/>
          <a:lstStyle/>
          <a:p>
            <a:pPr marL="609600" indent="-609600" eaLnBrk="1" hangingPunct="1">
              <a:buFont typeface="Arial" pitchFamily="34" charset="0"/>
              <a:buAutoNum type="arabicPeriod"/>
            </a:pPr>
            <a:r>
              <a:rPr lang="en-US" altLang="zh-CN" sz="2800" b="1" dirty="0" smtClean="0">
                <a:cs typeface="华文新魏"/>
              </a:rPr>
              <a:t>Primary:</a:t>
            </a:r>
          </a:p>
          <a:p>
            <a:pPr marL="920750" lvl="1" indent="-609600" eaLnBrk="1" hangingPunct="1"/>
            <a:r>
              <a:rPr lang="en-US" altLang="zh-CN" sz="2400" dirty="0" smtClean="0">
                <a:cs typeface="华文新魏"/>
              </a:rPr>
              <a:t>original material such as letters, lab notes, diaries, etc.</a:t>
            </a:r>
          </a:p>
          <a:p>
            <a:pPr marL="609600" indent="-609600" eaLnBrk="1" hangingPunct="1">
              <a:buFont typeface="Arial" pitchFamily="34" charset="0"/>
              <a:buAutoNum type="arabicPeriod"/>
            </a:pPr>
            <a:r>
              <a:rPr lang="en-US" altLang="zh-CN" sz="2800" b="1" dirty="0" smtClean="0">
                <a:cs typeface="华文新魏"/>
              </a:rPr>
              <a:t>Secondary: </a:t>
            </a:r>
          </a:p>
          <a:p>
            <a:pPr marL="920750" lvl="1" indent="-609600" eaLnBrk="1" hangingPunct="1"/>
            <a:r>
              <a:rPr lang="en-US" altLang="zh-CN" sz="2400" dirty="0">
                <a:cs typeface="华文新魏"/>
              </a:rPr>
              <a:t>m</a:t>
            </a:r>
            <a:r>
              <a:rPr lang="en-US" altLang="zh-CN" sz="2400" dirty="0" smtClean="0">
                <a:cs typeface="华文新魏"/>
              </a:rPr>
              <a:t>agazine and newspaper articles, books, etc., that get their info largely from primary sources.</a:t>
            </a:r>
          </a:p>
          <a:p>
            <a:pPr marL="609600" indent="-609600" eaLnBrk="1" hangingPunct="1">
              <a:buFont typeface="Arial" pitchFamily="34" charset="0"/>
              <a:buAutoNum type="arabicPeriod"/>
            </a:pPr>
            <a:r>
              <a:rPr lang="en-US" altLang="zh-CN" sz="2800" b="1" dirty="0" smtClean="0">
                <a:cs typeface="华文新魏"/>
              </a:rPr>
              <a:t>Tertiary:</a:t>
            </a:r>
          </a:p>
          <a:p>
            <a:pPr marL="920750" lvl="1" indent="-609600" eaLnBrk="1" hangingPunct="1"/>
            <a:r>
              <a:rPr lang="en-US" altLang="zh-CN" sz="2400" dirty="0" smtClean="0">
                <a:cs typeface="华文新魏"/>
              </a:rPr>
              <a:t>wikis, encyclopedias, textbooks, etc., that collect and distill information from primary and secondary sources.</a:t>
            </a:r>
          </a:p>
          <a:p>
            <a:pPr marL="857250" lvl="2" indent="-457200" algn="r" eaLnBrk="1" hangingPunct="1">
              <a:buFont typeface="Arial" pitchFamily="34" charset="0"/>
              <a:buNone/>
            </a:pPr>
            <a:r>
              <a:rPr lang="en-US" altLang="zh-CN" sz="1400" i="1" dirty="0" smtClean="0">
                <a:cs typeface="华文新魏"/>
              </a:rPr>
              <a:t/>
            </a:r>
            <a:br>
              <a:rPr lang="en-US" altLang="zh-CN" sz="1400" i="1" dirty="0" smtClean="0">
                <a:cs typeface="华文新魏"/>
              </a:rPr>
            </a:br>
            <a:r>
              <a:rPr lang="en-US" altLang="zh-CN" sz="1400" i="1" dirty="0" smtClean="0">
                <a:cs typeface="华文新魏"/>
              </a:rPr>
              <a:t> -  adapted from “Primary, Secondary, and Tertiary Sources”</a:t>
            </a:r>
            <a:br>
              <a:rPr lang="en-US" altLang="zh-CN" sz="1400" i="1" dirty="0" smtClean="0">
                <a:cs typeface="华文新魏"/>
              </a:rPr>
            </a:br>
            <a:r>
              <a:rPr lang="en-US" altLang="zh-CN" sz="1400" i="1" dirty="0" smtClean="0">
                <a:cs typeface="华文新魏"/>
              </a:rPr>
              <a:t> http://www.lib.umd.edu/guides/primary-sources.html</a:t>
            </a:r>
            <a:endParaRPr lang="zh-CN" altLang="en-US" dirty="0" smtClean="0">
              <a:cs typeface="华文新魏"/>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Examples:</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Comparing Source Levels</a:t>
            </a:r>
            <a:endParaRPr lang="en-US" altLang="zh-CN" sz="3200" dirty="0" smtClean="0">
              <a:solidFill>
                <a:schemeClr val="tx2">
                  <a:tint val="100000"/>
                  <a:satMod val="250000"/>
                </a:schemeClr>
              </a:solidFill>
            </a:endParaRPr>
          </a:p>
        </p:txBody>
      </p:sp>
      <p:sp>
        <p:nvSpPr>
          <p:cNvPr id="21507" name="Content Placeholder 2"/>
          <p:cNvSpPr>
            <a:spLocks noGrp="1"/>
          </p:cNvSpPr>
          <p:nvPr>
            <p:ph idx="1"/>
          </p:nvPr>
        </p:nvSpPr>
        <p:spPr/>
        <p:txBody>
          <a:bodyPr>
            <a:normAutofit/>
          </a:bodyPr>
          <a:lstStyle/>
          <a:p>
            <a:pPr eaLnBrk="1" hangingPunct="1">
              <a:lnSpc>
                <a:spcPct val="90000"/>
              </a:lnSpc>
            </a:pPr>
            <a:r>
              <a:rPr lang="en-US" altLang="zh-CN" sz="2200" b="1" smtClean="0">
                <a:cs typeface="华文新魏"/>
              </a:rPr>
              <a:t>History</a:t>
            </a:r>
            <a:endParaRPr lang="en-US" altLang="zh-CN" sz="2200" smtClean="0">
              <a:cs typeface="华文新魏"/>
            </a:endParaRPr>
          </a:p>
          <a:p>
            <a:pPr marL="914400" lvl="1" indent="-514350" eaLnBrk="1" hangingPunct="1">
              <a:lnSpc>
                <a:spcPct val="90000"/>
              </a:lnSpc>
              <a:buFont typeface="Arial" pitchFamily="34" charset="0"/>
              <a:buAutoNum type="arabicPeriod"/>
            </a:pPr>
            <a:r>
              <a:rPr lang="en-US" altLang="zh-CN" sz="2200" smtClean="0">
                <a:cs typeface="华文新魏"/>
              </a:rPr>
              <a:t>Letters by Mao Zedong</a:t>
            </a:r>
          </a:p>
          <a:p>
            <a:pPr marL="914400" lvl="1" indent="-514350" eaLnBrk="1" hangingPunct="1">
              <a:lnSpc>
                <a:spcPct val="90000"/>
              </a:lnSpc>
              <a:buFont typeface="Arial" pitchFamily="34" charset="0"/>
              <a:buAutoNum type="arabicPeriod"/>
            </a:pPr>
            <a:r>
              <a:rPr lang="en-US" altLang="zh-CN" sz="2200" smtClean="0">
                <a:cs typeface="华文新魏"/>
              </a:rPr>
              <a:t>Books about Mao Zedong’s writings </a:t>
            </a:r>
          </a:p>
          <a:p>
            <a:pPr marL="914400" lvl="1" indent="-514350" eaLnBrk="1" hangingPunct="1">
              <a:lnSpc>
                <a:spcPct val="90000"/>
              </a:lnSpc>
              <a:buFont typeface="Arial" pitchFamily="34" charset="0"/>
              <a:buAutoNum type="arabicPeriod"/>
            </a:pPr>
            <a:r>
              <a:rPr lang="en-US" altLang="zh-CN" sz="2200" smtClean="0">
                <a:cs typeface="华文新魏"/>
              </a:rPr>
              <a:t>Wikipedia article on Mao Zedong </a:t>
            </a:r>
          </a:p>
          <a:p>
            <a:pPr eaLnBrk="1" hangingPunct="1">
              <a:lnSpc>
                <a:spcPct val="90000"/>
              </a:lnSpc>
            </a:pPr>
            <a:endParaRPr lang="en-US" altLang="zh-CN" sz="2200" b="1" smtClean="0">
              <a:cs typeface="华文新魏"/>
            </a:endParaRPr>
          </a:p>
          <a:p>
            <a:pPr eaLnBrk="1" hangingPunct="1">
              <a:lnSpc>
                <a:spcPct val="90000"/>
              </a:lnSpc>
            </a:pPr>
            <a:r>
              <a:rPr lang="en-US" altLang="zh-CN" sz="2200" b="1" smtClean="0">
                <a:cs typeface="华文新魏"/>
              </a:rPr>
              <a:t>Psychology</a:t>
            </a:r>
            <a:endParaRPr lang="en-US" altLang="zh-CN" sz="2200" smtClean="0">
              <a:cs typeface="华文新魏"/>
            </a:endParaRPr>
          </a:p>
          <a:p>
            <a:pPr marL="914400" lvl="1" indent="-514350" eaLnBrk="1" hangingPunct="1">
              <a:lnSpc>
                <a:spcPct val="90000"/>
              </a:lnSpc>
              <a:buFont typeface="Arial" pitchFamily="34" charset="0"/>
              <a:buAutoNum type="arabicPeriod"/>
            </a:pPr>
            <a:r>
              <a:rPr lang="en-US" altLang="zh-CN" sz="2200" smtClean="0">
                <a:cs typeface="华文新魏"/>
              </a:rPr>
              <a:t>Notes taken by a clinical psychologist </a:t>
            </a:r>
          </a:p>
          <a:p>
            <a:pPr marL="914400" lvl="1" indent="-514350" eaLnBrk="1" hangingPunct="1">
              <a:lnSpc>
                <a:spcPct val="90000"/>
              </a:lnSpc>
              <a:buFont typeface="Arial" pitchFamily="34" charset="0"/>
              <a:buAutoNum type="arabicPeriod"/>
            </a:pPr>
            <a:r>
              <a:rPr lang="en-US" altLang="zh-CN" sz="2200" smtClean="0">
                <a:cs typeface="华文新魏"/>
              </a:rPr>
              <a:t>Magazine article about a psychological condition </a:t>
            </a:r>
          </a:p>
          <a:p>
            <a:pPr marL="914400" lvl="1" indent="-514350" eaLnBrk="1" hangingPunct="1">
              <a:lnSpc>
                <a:spcPct val="90000"/>
              </a:lnSpc>
              <a:buFont typeface="Arial" pitchFamily="34" charset="0"/>
              <a:buAutoNum type="arabicPeriod"/>
            </a:pPr>
            <a:r>
              <a:rPr lang="en-US" altLang="zh-CN" sz="2200" smtClean="0">
                <a:cs typeface="华文新魏"/>
              </a:rPr>
              <a:t>Textbook on clinical psychology</a:t>
            </a:r>
          </a:p>
          <a:p>
            <a:pPr marL="914400" lvl="1" indent="-514350" algn="r" eaLnBrk="1" hangingPunct="1">
              <a:lnSpc>
                <a:spcPct val="90000"/>
              </a:lnSpc>
              <a:buFont typeface="Arial" pitchFamily="34" charset="0"/>
              <a:buNone/>
            </a:pPr>
            <a:r>
              <a:rPr lang="en-US" altLang="zh-CN" sz="1300" i="1" smtClean="0">
                <a:solidFill>
                  <a:srgbClr val="000000"/>
                </a:solidFill>
                <a:cs typeface="华文新魏"/>
              </a:rPr>
              <a:t/>
            </a:r>
            <a:br>
              <a:rPr lang="en-US" altLang="zh-CN" sz="1300" i="1" smtClean="0">
                <a:solidFill>
                  <a:srgbClr val="000000"/>
                </a:solidFill>
                <a:cs typeface="华文新魏"/>
              </a:rPr>
            </a:br>
            <a:endParaRPr lang="en-US" altLang="zh-CN" sz="2400" smtClean="0">
              <a:cs typeface="华文新魏"/>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research will be:</a:t>
            </a:r>
            <a:endParaRPr lang="en-US" dirty="0"/>
          </a:p>
        </p:txBody>
      </p:sp>
      <p:sp>
        <p:nvSpPr>
          <p:cNvPr id="3" name="Content Placeholder 2"/>
          <p:cNvSpPr>
            <a:spLocks noGrp="1"/>
          </p:cNvSpPr>
          <p:nvPr>
            <p:ph idx="1"/>
          </p:nvPr>
        </p:nvSpPr>
        <p:spPr/>
        <p:txBody>
          <a:bodyPr/>
          <a:lstStyle/>
          <a:p>
            <a:pPr marL="609600" indent="-609600" eaLnBrk="1" hangingPunct="1">
              <a:buFont typeface="Arial" pitchFamily="34" charset="0"/>
              <a:buAutoNum type="arabicPeriod"/>
            </a:pPr>
            <a:r>
              <a:rPr lang="en-US" altLang="zh-CN" sz="2800" dirty="0" smtClean="0">
                <a:cs typeface="华文新魏"/>
              </a:rPr>
              <a:t>Secondary sources</a:t>
            </a:r>
          </a:p>
          <a:p>
            <a:pPr marL="609600" indent="-609600" eaLnBrk="1" hangingPunct="1">
              <a:buFont typeface="Arial" pitchFamily="34" charset="0"/>
              <a:buAutoNum type="arabicPeriod"/>
            </a:pPr>
            <a:r>
              <a:rPr lang="en-US" altLang="zh-CN" sz="2800" dirty="0" smtClean="0">
                <a:cs typeface="华文新魏"/>
              </a:rPr>
              <a:t>Taken from the internet </a:t>
            </a:r>
          </a:p>
          <a:p>
            <a:pPr marL="609600" indent="-609600" eaLnBrk="1" hangingPunct="1">
              <a:buFont typeface="Arial" pitchFamily="34" charset="0"/>
              <a:buAutoNum type="arabicPeriod"/>
            </a:pPr>
            <a:r>
              <a:rPr lang="en-US" altLang="zh-CN" sz="2800" dirty="0" smtClean="0">
                <a:cs typeface="华文新魏"/>
              </a:rPr>
              <a:t>Websites that get their information from primary sources</a:t>
            </a:r>
          </a:p>
          <a:p>
            <a:endParaRPr lang="en-US" dirty="0"/>
          </a:p>
        </p:txBody>
      </p:sp>
    </p:spTree>
    <p:extLst>
      <p:ext uri="{BB962C8B-B14F-4D97-AF65-F5344CB8AC3E}">
        <p14:creationId xmlns="" xmlns:p14="http://schemas.microsoft.com/office/powerpoint/2010/main" val="1252081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pPr eaLnBrk="1" fontAlgn="auto" hangingPunct="1">
              <a:spcAft>
                <a:spcPts val="0"/>
              </a:spcAft>
              <a:defRPr/>
            </a:pPr>
            <a:r>
              <a:rPr lang="en-US" altLang="zh-CN" dirty="0" smtClean="0">
                <a:solidFill>
                  <a:schemeClr val="tx2">
                    <a:tint val="100000"/>
                    <a:satMod val="250000"/>
                  </a:schemeClr>
                </a:solidFill>
              </a:rPr>
              <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For example, you may use online:</a:t>
            </a:r>
          </a:p>
        </p:txBody>
      </p:sp>
      <p:sp>
        <p:nvSpPr>
          <p:cNvPr id="16387" name="Content Placeholder 2"/>
          <p:cNvSpPr>
            <a:spLocks noGrp="1"/>
          </p:cNvSpPr>
          <p:nvPr>
            <p:ph sz="half" idx="1"/>
          </p:nvPr>
        </p:nvSpPr>
        <p:spPr>
          <a:xfrm>
            <a:off x="457200" y="2200275"/>
            <a:ext cx="4038600" cy="3438525"/>
          </a:xfrm>
        </p:spPr>
        <p:txBody>
          <a:bodyPr>
            <a:normAutofit lnSpcReduction="10000"/>
          </a:bodyPr>
          <a:lstStyle/>
          <a:p>
            <a:pPr eaLnBrk="1" hangingPunct="1">
              <a:lnSpc>
                <a:spcPct val="90000"/>
              </a:lnSpc>
            </a:pPr>
            <a:r>
              <a:rPr lang="en-US" altLang="zh-CN" dirty="0" smtClean="0">
                <a:cs typeface="华文新魏"/>
              </a:rPr>
              <a:t>Newspapers</a:t>
            </a:r>
          </a:p>
          <a:p>
            <a:pPr lvl="1" eaLnBrk="1" hangingPunct="1">
              <a:lnSpc>
                <a:spcPct val="90000"/>
              </a:lnSpc>
            </a:pPr>
            <a:r>
              <a:rPr lang="en-US" altLang="zh-CN" i="1" dirty="0" smtClean="0">
                <a:cs typeface="华文新魏"/>
              </a:rPr>
              <a:t>China Daily</a:t>
            </a:r>
          </a:p>
          <a:p>
            <a:pPr lvl="1" eaLnBrk="1" hangingPunct="1">
              <a:lnSpc>
                <a:spcPct val="90000"/>
              </a:lnSpc>
            </a:pPr>
            <a:r>
              <a:rPr lang="en-US" altLang="zh-CN" i="1" dirty="0" smtClean="0">
                <a:cs typeface="华文新魏"/>
              </a:rPr>
              <a:t>New York Times</a:t>
            </a:r>
          </a:p>
          <a:p>
            <a:pPr lvl="1" eaLnBrk="1" hangingPunct="1">
              <a:lnSpc>
                <a:spcPct val="90000"/>
              </a:lnSpc>
            </a:pPr>
            <a:r>
              <a:rPr lang="en-US" altLang="zh-CN" i="1" dirty="0" smtClean="0">
                <a:cs typeface="华文新魏"/>
              </a:rPr>
              <a:t>Financial Times</a:t>
            </a:r>
          </a:p>
          <a:p>
            <a:pPr eaLnBrk="1" hangingPunct="1">
              <a:lnSpc>
                <a:spcPct val="90000"/>
              </a:lnSpc>
            </a:pPr>
            <a:r>
              <a:rPr lang="en-US" altLang="zh-CN" dirty="0" smtClean="0">
                <a:cs typeface="华文新魏"/>
              </a:rPr>
              <a:t>Magazines</a:t>
            </a:r>
          </a:p>
          <a:p>
            <a:pPr lvl="1" eaLnBrk="1" hangingPunct="1">
              <a:lnSpc>
                <a:spcPct val="90000"/>
              </a:lnSpc>
            </a:pPr>
            <a:r>
              <a:rPr lang="en-US" altLang="zh-CN" i="1" dirty="0" smtClean="0">
                <a:cs typeface="华文新魏"/>
              </a:rPr>
              <a:t>Time</a:t>
            </a:r>
          </a:p>
          <a:p>
            <a:pPr lvl="1" eaLnBrk="1" hangingPunct="1">
              <a:lnSpc>
                <a:spcPct val="90000"/>
              </a:lnSpc>
            </a:pPr>
            <a:r>
              <a:rPr lang="en-US" altLang="zh-CN" i="1" dirty="0" smtClean="0">
                <a:cs typeface="华文新魏"/>
              </a:rPr>
              <a:t>Beijing Review</a:t>
            </a:r>
          </a:p>
          <a:p>
            <a:pPr lvl="1" eaLnBrk="1" hangingPunct="1">
              <a:lnSpc>
                <a:spcPct val="90000"/>
              </a:lnSpc>
            </a:pPr>
            <a:r>
              <a:rPr lang="en-US" altLang="zh-CN" i="1" dirty="0" smtClean="0">
                <a:cs typeface="华文新魏"/>
              </a:rPr>
              <a:t>Business Week</a:t>
            </a:r>
          </a:p>
        </p:txBody>
      </p:sp>
      <p:sp>
        <p:nvSpPr>
          <p:cNvPr id="16388" name="Content Placeholder 3"/>
          <p:cNvSpPr>
            <a:spLocks noGrp="1"/>
          </p:cNvSpPr>
          <p:nvPr>
            <p:ph sz="half" idx="2"/>
          </p:nvPr>
        </p:nvSpPr>
        <p:spPr>
          <a:xfrm>
            <a:off x="4648200" y="2200275"/>
            <a:ext cx="4038600" cy="3438525"/>
          </a:xfrm>
        </p:spPr>
        <p:txBody>
          <a:bodyPr>
            <a:normAutofit lnSpcReduction="10000"/>
          </a:bodyPr>
          <a:lstStyle/>
          <a:p>
            <a:pPr eaLnBrk="1" hangingPunct="1">
              <a:lnSpc>
                <a:spcPct val="90000"/>
              </a:lnSpc>
            </a:pPr>
            <a:r>
              <a:rPr lang="en-US" altLang="zh-CN" dirty="0" smtClean="0">
                <a:cs typeface="华文新魏"/>
              </a:rPr>
              <a:t>TV websites:</a:t>
            </a:r>
          </a:p>
          <a:p>
            <a:pPr lvl="1" eaLnBrk="1" hangingPunct="1">
              <a:lnSpc>
                <a:spcPct val="90000"/>
              </a:lnSpc>
            </a:pPr>
            <a:r>
              <a:rPr lang="en-US" altLang="zh-CN" i="1" dirty="0" smtClean="0">
                <a:cs typeface="华文新魏"/>
              </a:rPr>
              <a:t>CCTV</a:t>
            </a:r>
          </a:p>
          <a:p>
            <a:pPr lvl="1" eaLnBrk="1" hangingPunct="1">
              <a:lnSpc>
                <a:spcPct val="90000"/>
              </a:lnSpc>
            </a:pPr>
            <a:r>
              <a:rPr lang="en-US" altLang="zh-CN" i="1" dirty="0" smtClean="0">
                <a:cs typeface="华文新魏"/>
              </a:rPr>
              <a:t>BBC</a:t>
            </a:r>
          </a:p>
          <a:p>
            <a:pPr lvl="1" eaLnBrk="1" hangingPunct="1">
              <a:lnSpc>
                <a:spcPct val="90000"/>
              </a:lnSpc>
            </a:pPr>
            <a:r>
              <a:rPr lang="en-US" altLang="zh-CN" i="1" dirty="0" smtClean="0">
                <a:cs typeface="华文新魏"/>
              </a:rPr>
              <a:t>NPR</a:t>
            </a:r>
          </a:p>
          <a:p>
            <a:pPr eaLnBrk="1" hangingPunct="1">
              <a:lnSpc>
                <a:spcPct val="90000"/>
              </a:lnSpc>
            </a:pPr>
            <a:r>
              <a:rPr lang="en-US" altLang="zh-CN" dirty="0" smtClean="0">
                <a:cs typeface="华文新魏"/>
              </a:rPr>
              <a:t>Government websites</a:t>
            </a:r>
          </a:p>
          <a:p>
            <a:pPr eaLnBrk="1" hangingPunct="1">
              <a:lnSpc>
                <a:spcPct val="90000"/>
              </a:lnSpc>
            </a:pPr>
            <a:r>
              <a:rPr lang="en-US" altLang="zh-CN" dirty="0" smtClean="0">
                <a:cs typeface="华文新魏"/>
              </a:rPr>
              <a:t>Reputable company websites</a:t>
            </a:r>
          </a:p>
          <a:p>
            <a:pPr eaLnBrk="1" hangingPunct="1">
              <a:lnSpc>
                <a:spcPct val="90000"/>
              </a:lnSpc>
            </a:pPr>
            <a:r>
              <a:rPr lang="en-US" altLang="zh-CN" dirty="0" smtClean="0">
                <a:cs typeface="华文新魏"/>
              </a:rPr>
              <a:t>Academic journals</a:t>
            </a:r>
          </a:p>
          <a:p>
            <a:pPr eaLnBrk="1" hangingPunct="1">
              <a:lnSpc>
                <a:spcPct val="90000"/>
              </a:lnSpc>
            </a:pPr>
            <a:endParaRPr lang="zh-CN" altLang="en-US" dirty="0" smtClean="0">
              <a:cs typeface="华文新魏"/>
            </a:endParaRPr>
          </a:p>
        </p:txBody>
      </p:sp>
      <p:sp>
        <p:nvSpPr>
          <p:cNvPr id="2" name="TextBox 1"/>
          <p:cNvSpPr txBox="1"/>
          <p:nvPr/>
        </p:nvSpPr>
        <p:spPr>
          <a:xfrm>
            <a:off x="1181100" y="5715000"/>
            <a:ext cx="6781800" cy="523220"/>
          </a:xfrm>
          <a:prstGeom prst="rect">
            <a:avLst/>
          </a:prstGeom>
          <a:noFill/>
        </p:spPr>
        <p:txBody>
          <a:bodyPr wrap="square" rtlCol="0">
            <a:spAutoFit/>
          </a:bodyPr>
          <a:lstStyle/>
          <a:p>
            <a:pPr algn="ctr"/>
            <a:r>
              <a:rPr lang="en-US" sz="2800" dirty="0" smtClean="0">
                <a:solidFill>
                  <a:srgbClr val="FFFF00"/>
                </a:solidFill>
              </a:rPr>
              <a:t>All sources must be in English!</a:t>
            </a:r>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pPr eaLnBrk="1" fontAlgn="auto" hangingPunct="1">
              <a:spcAft>
                <a:spcPts val="0"/>
              </a:spcAft>
              <a:defRPr/>
            </a:pPr>
            <a:r>
              <a:rPr lang="en-US" altLang="zh-CN" dirty="0" smtClean="0">
                <a:solidFill>
                  <a:schemeClr val="tx2">
                    <a:tint val="100000"/>
                    <a:satMod val="250000"/>
                  </a:schemeClr>
                </a:solidFill>
              </a:rPr>
              <a:t>You may </a:t>
            </a:r>
            <a:r>
              <a:rPr lang="en-US" altLang="zh-CN" i="1" u="sng" dirty="0" smtClean="0">
                <a:solidFill>
                  <a:schemeClr val="tx2">
                    <a:tint val="100000"/>
                    <a:satMod val="250000"/>
                  </a:schemeClr>
                </a:solidFill>
              </a:rPr>
              <a:t>not</a:t>
            </a:r>
            <a:r>
              <a:rPr lang="en-US" altLang="zh-CN" dirty="0" smtClean="0">
                <a:solidFill>
                  <a:schemeClr val="tx2">
                    <a:tint val="100000"/>
                    <a:satMod val="250000"/>
                  </a:schemeClr>
                </a:solidFill>
              </a:rPr>
              <a:t> use:</a:t>
            </a:r>
          </a:p>
        </p:txBody>
      </p:sp>
      <p:sp>
        <p:nvSpPr>
          <p:cNvPr id="24579" name="Content Placeholder 2"/>
          <p:cNvSpPr>
            <a:spLocks noGrp="1"/>
          </p:cNvSpPr>
          <p:nvPr>
            <p:ph sz="half" idx="1"/>
          </p:nvPr>
        </p:nvSpPr>
        <p:spPr>
          <a:xfrm>
            <a:off x="457200" y="2200275"/>
            <a:ext cx="4038600" cy="4160838"/>
          </a:xfrm>
        </p:spPr>
        <p:txBody>
          <a:bodyPr/>
          <a:lstStyle/>
          <a:p>
            <a:pPr eaLnBrk="1" hangingPunct="1"/>
            <a:r>
              <a:rPr lang="en-US" altLang="zh-CN" dirty="0" smtClean="0">
                <a:cs typeface="华文新魏"/>
              </a:rPr>
              <a:t>Wikis:</a:t>
            </a:r>
          </a:p>
          <a:p>
            <a:pPr lvl="1" eaLnBrk="1" hangingPunct="1"/>
            <a:r>
              <a:rPr lang="en-US" altLang="zh-CN" dirty="0" smtClean="0">
                <a:cs typeface="华文新魏"/>
              </a:rPr>
              <a:t>Wikipedia</a:t>
            </a:r>
          </a:p>
          <a:p>
            <a:pPr lvl="1" eaLnBrk="1" hangingPunct="1"/>
            <a:r>
              <a:rPr lang="en-US" altLang="zh-CN" dirty="0" err="1" smtClean="0">
                <a:cs typeface="华文新魏"/>
              </a:rPr>
              <a:t>Wikihealth</a:t>
            </a:r>
            <a:endParaRPr lang="en-US" altLang="zh-CN" dirty="0" smtClean="0">
              <a:cs typeface="华文新魏"/>
            </a:endParaRPr>
          </a:p>
          <a:p>
            <a:pPr lvl="1" eaLnBrk="1" hangingPunct="1"/>
            <a:r>
              <a:rPr lang="en-US" altLang="zh-CN" dirty="0" smtClean="0">
                <a:cs typeface="华文新魏"/>
              </a:rPr>
              <a:t>tustclass2010.</a:t>
            </a:r>
          </a:p>
          <a:p>
            <a:pPr eaLnBrk="1" hangingPunct="1"/>
            <a:r>
              <a:rPr lang="en-US" altLang="zh-CN" dirty="0" smtClean="0">
                <a:cs typeface="华文新魏"/>
              </a:rPr>
              <a:t>Blogs</a:t>
            </a:r>
          </a:p>
          <a:p>
            <a:pPr eaLnBrk="1" hangingPunct="1"/>
            <a:r>
              <a:rPr lang="en-US" altLang="zh-CN" dirty="0" smtClean="0">
                <a:cs typeface="华文新魏"/>
              </a:rPr>
              <a:t>Forums</a:t>
            </a:r>
          </a:p>
          <a:p>
            <a:pPr eaLnBrk="1" hangingPunct="1"/>
            <a:r>
              <a:rPr lang="en-US" altLang="zh-CN" dirty="0" smtClean="0">
                <a:cs typeface="华文新魏"/>
              </a:rPr>
              <a:t>Email lists</a:t>
            </a:r>
          </a:p>
        </p:txBody>
      </p:sp>
      <p:sp>
        <p:nvSpPr>
          <p:cNvPr id="24580" name="Content Placeholder 3"/>
          <p:cNvSpPr>
            <a:spLocks noGrp="1"/>
          </p:cNvSpPr>
          <p:nvPr>
            <p:ph sz="half" idx="2"/>
          </p:nvPr>
        </p:nvSpPr>
        <p:spPr>
          <a:xfrm>
            <a:off x="4648200" y="2200275"/>
            <a:ext cx="4038600" cy="4160838"/>
          </a:xfrm>
        </p:spPr>
        <p:txBody>
          <a:bodyPr/>
          <a:lstStyle/>
          <a:p>
            <a:pPr eaLnBrk="1" hangingPunct="1"/>
            <a:r>
              <a:rPr lang="en-US" altLang="zh-CN" smtClean="0">
                <a:cs typeface="华文新魏"/>
              </a:rPr>
              <a:t>Tertiary sources</a:t>
            </a:r>
          </a:p>
          <a:p>
            <a:pPr lvl="1" eaLnBrk="1" hangingPunct="1"/>
            <a:r>
              <a:rPr lang="en-US" altLang="zh-CN" smtClean="0">
                <a:cs typeface="华文新魏"/>
              </a:rPr>
              <a:t>Encyclopedias</a:t>
            </a:r>
          </a:p>
          <a:p>
            <a:pPr lvl="1" eaLnBrk="1" hangingPunct="1"/>
            <a:r>
              <a:rPr lang="en-US" altLang="zh-CN" smtClean="0">
                <a:cs typeface="华文新魏"/>
              </a:rPr>
              <a:t>Textbooks</a:t>
            </a:r>
          </a:p>
          <a:p>
            <a:pPr eaLnBrk="1" hangingPunct="1"/>
            <a:r>
              <a:rPr lang="en-US" altLang="zh-CN" smtClean="0">
                <a:cs typeface="华文新魏"/>
              </a:rPr>
              <a:t>Search engines</a:t>
            </a:r>
          </a:p>
          <a:p>
            <a:pPr lvl="1" eaLnBrk="1" hangingPunct="1"/>
            <a:r>
              <a:rPr lang="en-US" altLang="zh-CN" smtClean="0">
                <a:cs typeface="华文新魏"/>
              </a:rPr>
              <a:t>Google</a:t>
            </a:r>
          </a:p>
          <a:p>
            <a:pPr lvl="1" eaLnBrk="1" hangingPunct="1"/>
            <a:r>
              <a:rPr lang="en-US" altLang="zh-CN" smtClean="0">
                <a:cs typeface="华文新魏"/>
              </a:rPr>
              <a:t>Baidu</a:t>
            </a:r>
          </a:p>
          <a:p>
            <a:pPr lvl="1" eaLnBrk="1" hangingPunct="1"/>
            <a:r>
              <a:rPr lang="en-US" altLang="zh-CN" smtClean="0">
                <a:cs typeface="华文新魏"/>
              </a:rPr>
              <a:t>etc.</a:t>
            </a:r>
          </a:p>
          <a:p>
            <a:pPr lvl="1" eaLnBrk="1" hangingPunct="1"/>
            <a:endParaRPr lang="zh-CN" altLang="en-US" smtClean="0">
              <a:cs typeface="华文新魏"/>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luxe">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Deluxe</Template>
  <TotalTime>3302</TotalTime>
  <Words>1317</Words>
  <Application>Microsoft Office PowerPoint</Application>
  <PresentationFormat>On-screen Show (4:3)</PresentationFormat>
  <Paragraphs>244</Paragraphs>
  <Slides>37</Slides>
  <Notes>25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Deluxe</vt:lpstr>
      <vt:lpstr>Report Writing</vt:lpstr>
      <vt:lpstr>Report</vt:lpstr>
      <vt:lpstr>Definitions</vt:lpstr>
      <vt:lpstr>Research</vt:lpstr>
      <vt:lpstr>Three types of sources</vt:lpstr>
      <vt:lpstr>Examples: Comparing Source Levels</vt:lpstr>
      <vt:lpstr>Your research will be:</vt:lpstr>
      <vt:lpstr> For example, you may use online:</vt:lpstr>
      <vt:lpstr>You may not use:</vt:lpstr>
      <vt:lpstr>Why can’t you use wikis?</vt:lpstr>
      <vt:lpstr>Community-based  Sources:</vt:lpstr>
      <vt:lpstr>Tertiary Sources:  Don’t use them in your report</vt:lpstr>
      <vt:lpstr>Tertiary Sources: How to use</vt:lpstr>
      <vt:lpstr>Why You May Not Cite Search Engines</vt:lpstr>
      <vt:lpstr>Secondary sources</vt:lpstr>
      <vt:lpstr>Citations and references</vt:lpstr>
      <vt:lpstr>Citation &amp; Referencing Methods</vt:lpstr>
      <vt:lpstr>Citations</vt:lpstr>
      <vt:lpstr>What are citations?</vt:lpstr>
      <vt:lpstr>Citations are simple</vt:lpstr>
      <vt:lpstr>Citations are Not Simple</vt:lpstr>
      <vt:lpstr>Why Cite Sources?</vt:lpstr>
      <vt:lpstr>When to Cite Sources</vt:lpstr>
      <vt:lpstr>references</vt:lpstr>
      <vt:lpstr>References</vt:lpstr>
      <vt:lpstr>So …</vt:lpstr>
      <vt:lpstr>Reference List</vt:lpstr>
      <vt:lpstr>Dates</vt:lpstr>
      <vt:lpstr>Citing a Website</vt:lpstr>
      <vt:lpstr>Website with No Author:</vt:lpstr>
      <vt:lpstr>Basic Rules</vt:lpstr>
      <vt:lpstr>assignment</vt:lpstr>
      <vt:lpstr>Assigment</vt:lpstr>
      <vt:lpstr>Paragraph Rubric</vt:lpstr>
      <vt:lpstr>Due Dates</vt:lpstr>
      <vt:lpstr>Important: Accepting the final draft</vt:lpstr>
      <vt:lpstr>Email accepted paragraph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Argumentative Essays</dc:title>
  <dc:creator>Bob</dc:creator>
  <cp:lastModifiedBy>hp</cp:lastModifiedBy>
  <cp:revision>219</cp:revision>
  <dcterms:created xsi:type="dcterms:W3CDTF">2009-02-22T03:32:37Z</dcterms:created>
  <dcterms:modified xsi:type="dcterms:W3CDTF">2011-04-26T01:29:59Z</dcterms:modified>
</cp:coreProperties>
</file>